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9" r:id="rId9"/>
    <p:sldId id="278" r:id="rId10"/>
    <p:sldId id="280" r:id="rId11"/>
    <p:sldId id="258" r:id="rId12"/>
    <p:sldId id="259" r:id="rId13"/>
    <p:sldId id="260" r:id="rId14"/>
    <p:sldId id="261" r:id="rId15"/>
    <p:sldId id="262" r:id="rId16"/>
    <p:sldId id="282" r:id="rId17"/>
    <p:sldId id="283" r:id="rId18"/>
    <p:sldId id="284" r:id="rId19"/>
    <p:sldId id="285" r:id="rId20"/>
    <p:sldId id="281" r:id="rId21"/>
    <p:sldId id="264" r:id="rId22"/>
    <p:sldId id="271" r:id="rId23"/>
    <p:sldId id="287" r:id="rId24"/>
    <p:sldId id="266" r:id="rId25"/>
    <p:sldId id="288" r:id="rId26"/>
    <p:sldId id="289" r:id="rId27"/>
    <p:sldId id="290" r:id="rId28"/>
    <p:sldId id="268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9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B2F91-4EAA-494C-BFA6-E5B1F08FC146}" type="datetimeFigureOut">
              <a:rPr lang="tr-TR" smtClean="0"/>
              <a:t>22.07.2022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6201F-1BB5-4B67-80FE-F438FA18AB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183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6201F-1BB5-4B67-80FE-F438FA18ABEE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592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22.07.2022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22.07.2022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22.07.2022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22.07.2022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22.07.2022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22.07.2022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22.07.2022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22.07.2022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22.07.2022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22.07.2022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22.07.2022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22.07.2022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>
            <a:normAutofit/>
          </a:bodyPr>
          <a:lstStyle/>
          <a:p>
            <a:r>
              <a:rPr lang="tr-TR" dirty="0" smtClean="0"/>
              <a:t>Mesleki İlgi, Değer ve Yeteneklerini Tanıma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123728" y="4437112"/>
            <a:ext cx="6400800" cy="1550450"/>
          </a:xfrm>
        </p:spPr>
        <p:txBody>
          <a:bodyPr>
            <a:normAutofit/>
          </a:bodyPr>
          <a:lstStyle/>
          <a:p>
            <a:pPr algn="r"/>
            <a:r>
              <a:rPr lang="tr-TR" sz="1200" i="1" dirty="0" smtClean="0">
                <a:solidFill>
                  <a:schemeClr val="tx1"/>
                </a:solidFill>
              </a:rPr>
              <a:t>Ortaokul- Lise Öğrenci Velilerine Yönelik Sunu</a:t>
            </a:r>
            <a:endParaRPr lang="tr-TR" sz="1200" i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Orbis Rehberl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55" y="4005065"/>
            <a:ext cx="249627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392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412776"/>
            <a:ext cx="7560840" cy="4713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b="1" dirty="0" smtClean="0">
                <a:solidFill>
                  <a:srgbClr val="002060"/>
                </a:solidFill>
              </a:rPr>
              <a:t>d) Meslek Değerleri: </a:t>
            </a:r>
            <a:r>
              <a:rPr lang="tr-TR" sz="2000" dirty="0" smtClean="0"/>
              <a:t>Bir mesleğin seçilmesi sonucunda mesleğin sağlayacağı kazanç anlamına gelmektedir</a:t>
            </a:r>
            <a:r>
              <a:rPr lang="tr-TR" sz="2000" dirty="0" smtClean="0">
                <a:solidFill>
                  <a:srgbClr val="002060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tr-TR" sz="2000" dirty="0" smtClean="0"/>
              <a:t>Meslekler ihtiyaçlarımıza yanıt verdiği düzeyde değerlidir. Bu nedenle herkes değerlerine ve ihtiyaçlarına uygun mesleğe yönelmelidir.</a:t>
            </a:r>
          </a:p>
          <a:p>
            <a:pPr marL="0" indent="0" algn="just">
              <a:buNone/>
            </a:pPr>
            <a:endParaRPr lang="tr-TR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tr-TR" sz="20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Para, toplumsal saygınlık, güvence, düzenli yaşam vb. meslek seçiminde ön plana çıkan değerlere örnek olarak verilebilir.</a:t>
            </a:r>
            <a:endParaRPr lang="tr-TR" sz="20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Labour law Statute La Reforma laboral Labor relations, legal contract,  saving, employment png | PNG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36835"/>
            <a:ext cx="2088232" cy="150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ara Para - Karikatür profesyonel kadınlar vektör malzeme, şeffaf PNG  görüntüs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09120"/>
            <a:ext cx="2774426" cy="104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Bilgisayar Simgeleri Kalite kontrol Kalite Yönetimi - kaliteli vektör  şeffaf PNG görüntüs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5"/>
            <a:ext cx="249258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809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412776"/>
            <a:ext cx="7416824" cy="4360791"/>
          </a:xfrm>
        </p:spPr>
        <p:txBody>
          <a:bodyPr>
            <a:normAutofit/>
          </a:bodyPr>
          <a:lstStyle/>
          <a:p>
            <a:pPr algn="just"/>
            <a:r>
              <a:rPr lang="tr-TR" sz="2000" dirty="0"/>
              <a:t>Meslek seçimine giden yolda </a:t>
            </a:r>
            <a:r>
              <a:rPr lang="tr-TR" sz="2000" dirty="0" smtClean="0"/>
              <a:t>çocuklar ve gençler </a:t>
            </a:r>
            <a:r>
              <a:rPr lang="tr-TR" sz="2000" dirty="0"/>
              <a:t>birçok evreden geçerler. Bu evrelerde yapılması </a:t>
            </a:r>
            <a:r>
              <a:rPr lang="tr-TR" sz="2000" dirty="0" smtClean="0"/>
              <a:t>gerekenler </a:t>
            </a:r>
            <a:r>
              <a:rPr lang="tr-TR" sz="2000" dirty="0"/>
              <a:t>çocukların yaşlarına göre değişmektedir. </a:t>
            </a:r>
            <a:endParaRPr lang="tr-TR" sz="2000" dirty="0" smtClean="0"/>
          </a:p>
          <a:p>
            <a:pPr algn="just"/>
            <a:endParaRPr lang="tr-TR" sz="2000" dirty="0"/>
          </a:p>
          <a:p>
            <a:pPr marL="0" indent="0"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Bu evrelerden önce </a:t>
            </a:r>
            <a:r>
              <a:rPr lang="tr-TR" sz="2000" b="1" dirty="0">
                <a:solidFill>
                  <a:srgbClr val="FF0000"/>
                </a:solidFill>
              </a:rPr>
              <a:t>meslek seçimi ile ilgili bazı kavramları </a:t>
            </a:r>
            <a:r>
              <a:rPr lang="tr-TR" sz="2000" b="1" dirty="0" smtClean="0">
                <a:solidFill>
                  <a:srgbClr val="FF0000"/>
                </a:solidFill>
              </a:rPr>
              <a:t>ele </a:t>
            </a:r>
            <a:r>
              <a:rPr lang="tr-TR" sz="2000" b="1" dirty="0">
                <a:solidFill>
                  <a:srgbClr val="FF0000"/>
                </a:solidFill>
              </a:rPr>
              <a:t>alalım: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23717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508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941568" cy="936104"/>
          </a:xfrm>
        </p:spPr>
        <p:txBody>
          <a:bodyPr>
            <a:normAutofit/>
          </a:bodyPr>
          <a:lstStyle/>
          <a:p>
            <a:pPr algn="l"/>
            <a:r>
              <a:rPr lang="tr-TR" sz="3200" dirty="0" smtClean="0">
                <a:solidFill>
                  <a:srgbClr val="FF0000"/>
                </a:solidFill>
              </a:rPr>
              <a:t>Benlik Nedir?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628800"/>
            <a:ext cx="7787208" cy="4525963"/>
          </a:xfrm>
        </p:spPr>
        <p:txBody>
          <a:bodyPr>
            <a:normAutofit/>
          </a:bodyPr>
          <a:lstStyle/>
          <a:p>
            <a:pPr algn="just"/>
            <a:r>
              <a:rPr lang="tr-TR" sz="1600" dirty="0" smtClean="0"/>
              <a:t>İnsanın kendisinde var olduğunu düşündüğü özellikleri, amaçları, yetenekleri, idealleri kapsayan bir unsurdur. Bireyin benlik gelişimi hem çevresel faktörlerden hem de bireysel faktörlerden etkilenir. </a:t>
            </a:r>
          </a:p>
          <a:p>
            <a:pPr marL="0" indent="0" algn="just">
              <a:buNone/>
            </a:pPr>
            <a:endParaRPr lang="tr-TR" sz="1600" dirty="0"/>
          </a:p>
          <a:p>
            <a:pPr marL="0" indent="0" algn="just">
              <a:buNone/>
            </a:pPr>
            <a:r>
              <a:rPr lang="tr-TR" sz="1600" i="1" dirty="0" smtClean="0">
                <a:solidFill>
                  <a:srgbClr val="00B050"/>
                </a:solidFill>
              </a:rPr>
              <a:t>Çevresel faktörler içerisinde özellikle aile beklentileri, anne baba tutumları çok etkilidir. Bunların yanı sıra akranların ve medyanın etkileri de bulunmaktadır.</a:t>
            </a:r>
          </a:p>
          <a:p>
            <a:pPr algn="just"/>
            <a:endParaRPr lang="tr-TR" sz="1600" dirty="0" smtClean="0"/>
          </a:p>
          <a:p>
            <a:pPr algn="just"/>
            <a:r>
              <a:rPr lang="tr-TR" sz="1600" dirty="0" smtClean="0"/>
              <a:t>Bireyler büyürken kendi rolleri, kişilikleri, yetenekleri hakkında bir bakış açısı geliştirirler, ardından kendilerine yönelik bakış açılarıyla meslekleri eşleştirirler.</a:t>
            </a:r>
          </a:p>
          <a:p>
            <a:pPr algn="just"/>
            <a:endParaRPr lang="tr-TR" sz="1600" dirty="0" smtClean="0"/>
          </a:p>
          <a:p>
            <a:pPr marL="0" indent="0" algn="just">
              <a:buNone/>
            </a:pPr>
            <a:r>
              <a:rPr lang="tr-TR" sz="1600" i="1" dirty="0" smtClean="0"/>
              <a:t>Ör: Kendinizi tanımlayan 3 özelliğinizi sıralayın. Bu özelliklerinizin oluşmasında çevrenizin ne düzeyde etkili olduğunu düşünüyorsunuz?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76040"/>
            <a:ext cx="3077449" cy="188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342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556793"/>
            <a:ext cx="7776864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i="1" dirty="0" smtClean="0"/>
              <a:t>Ör: Kadın-erkek cinsiyet rollerinin birbirinden ayrıldığı bir ortamda büyüyen bir kız bir erkek çocuğu düşünelim. Sizce bu durum meslek seçimlerini nasıl etkileyecektir?</a:t>
            </a:r>
            <a:endParaRPr lang="tr-TR" sz="24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4821347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544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47248" cy="940966"/>
          </a:xfrm>
        </p:spPr>
        <p:txBody>
          <a:bodyPr>
            <a:normAutofit/>
          </a:bodyPr>
          <a:lstStyle/>
          <a:p>
            <a:pPr algn="l"/>
            <a:r>
              <a:rPr lang="tr-TR" sz="3200" dirty="0" smtClean="0">
                <a:solidFill>
                  <a:srgbClr val="FF0000"/>
                </a:solidFill>
              </a:rPr>
              <a:t>Yaşam Boyu Kavramı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628800"/>
            <a:ext cx="7704856" cy="4525963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/>
              <a:t>Meslek seçimi, kariyer gelişimi süreci içerisinde yapılan bir seçimdir. Bu seçimi yapmadan önce öğrenciler </a:t>
            </a:r>
            <a:r>
              <a:rPr lang="tr-TR" sz="2400" dirty="0" smtClean="0">
                <a:solidFill>
                  <a:srgbClr val="00B050"/>
                </a:solidFill>
              </a:rPr>
              <a:t>ilgilerini</a:t>
            </a:r>
            <a:r>
              <a:rPr lang="tr-TR" sz="2400" dirty="0" smtClean="0"/>
              <a:t>, </a:t>
            </a:r>
            <a:r>
              <a:rPr lang="tr-TR" sz="2400" dirty="0" smtClean="0">
                <a:solidFill>
                  <a:srgbClr val="00B050"/>
                </a:solidFill>
              </a:rPr>
              <a:t>değerlerini</a:t>
            </a:r>
            <a:r>
              <a:rPr lang="tr-TR" sz="2400" dirty="0" smtClean="0"/>
              <a:t> ve </a:t>
            </a:r>
            <a:r>
              <a:rPr lang="tr-TR" sz="2400" dirty="0" smtClean="0">
                <a:solidFill>
                  <a:srgbClr val="00B050"/>
                </a:solidFill>
              </a:rPr>
              <a:t>yeteneklerini</a:t>
            </a:r>
            <a:r>
              <a:rPr lang="tr-TR" sz="2400" dirty="0" smtClean="0"/>
              <a:t> keşfederler.</a:t>
            </a:r>
          </a:p>
          <a:p>
            <a:pPr algn="just"/>
            <a:r>
              <a:rPr lang="tr-TR" sz="2400" dirty="0" smtClean="0"/>
              <a:t>Kariyer gelişimi de yaşam boyu süren bir süreçtir. Her yaş döneminde yapılması gerekenler farklıdır. </a:t>
            </a:r>
          </a:p>
          <a:p>
            <a:pPr algn="just"/>
            <a:endParaRPr lang="tr-TR" sz="2400" dirty="0"/>
          </a:p>
          <a:p>
            <a:pPr marL="0" indent="0" algn="just">
              <a:buNone/>
            </a:pPr>
            <a:r>
              <a:rPr lang="tr-TR" sz="1800" i="1" dirty="0"/>
              <a:t>Örneğin; </a:t>
            </a:r>
            <a:r>
              <a:rPr lang="tr-TR" sz="1800" i="1" dirty="0" smtClean="0"/>
              <a:t>ortaokul dönemindeki çocuklar mesleklerin yaşamın bir parçası olduğunu anlarlar ve  bugün ile gelecek arasında bağlantı kurarlar. Lise döneminde ise gençlerin mesleklere ilişkin </a:t>
            </a:r>
            <a:r>
              <a:rPr lang="tr-TR" sz="1800" i="1" dirty="0"/>
              <a:t>fikirleri </a:t>
            </a:r>
            <a:r>
              <a:rPr lang="tr-TR" sz="1800" i="1" dirty="0" smtClean="0"/>
              <a:t>daha nettir, bu gençler kariyer alternatifleri arasında seçim yapma sürecindedirler.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97139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864096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 smtClean="0">
                <a:solidFill>
                  <a:srgbClr val="FF0000"/>
                </a:solidFill>
              </a:rPr>
              <a:t>Ortaokul ve Lise Dönemindeki Çocuklar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700808"/>
            <a:ext cx="7992888" cy="4425355"/>
          </a:xfrm>
        </p:spPr>
        <p:txBody>
          <a:bodyPr>
            <a:normAutofit/>
          </a:bodyPr>
          <a:lstStyle/>
          <a:p>
            <a:pPr algn="just"/>
            <a:r>
              <a:rPr lang="tr-TR" sz="2000" dirty="0" smtClean="0"/>
              <a:t>Ortaokul dönemine gelindiğinde çocuklarda meslek kavramı oluşmaktadır.</a:t>
            </a:r>
          </a:p>
          <a:p>
            <a:pPr algn="just"/>
            <a:r>
              <a:rPr lang="tr-TR" sz="2000" dirty="0" smtClean="0"/>
              <a:t>Çocuklar farklı mesleklerin özelliklerinin farkındadırlar.</a:t>
            </a:r>
          </a:p>
          <a:p>
            <a:pPr algn="just"/>
            <a:r>
              <a:rPr lang="tr-TR" sz="2000" dirty="0" smtClean="0"/>
              <a:t>İlgilerini çeken meslekleri araştırarak mesleği yapabilmek için gerekli olan özellikleri sıralayabilirler. </a:t>
            </a:r>
          </a:p>
          <a:p>
            <a:pPr algn="just"/>
            <a:r>
              <a:rPr lang="tr-TR" sz="2000" dirty="0" smtClean="0"/>
              <a:t>Hoşlandıkları ve hoşlanmadıkları şeylerle ilgili kesin tanımlamalar yapabilirler. (11-12 yaş)</a:t>
            </a:r>
          </a:p>
          <a:p>
            <a:pPr algn="just"/>
            <a:endParaRPr lang="tr-TR" sz="2000" dirty="0" smtClean="0"/>
          </a:p>
          <a:p>
            <a:pPr algn="just"/>
            <a:endParaRPr lang="tr-T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73636"/>
            <a:ext cx="2614625" cy="174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375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755576" y="1371918"/>
            <a:ext cx="7344816" cy="45719"/>
          </a:xfrm>
        </p:spPr>
        <p:txBody>
          <a:bodyPr>
            <a:noAutofit/>
          </a:bodyPr>
          <a:lstStyle/>
          <a:p>
            <a:pPr algn="l"/>
            <a:r>
              <a:rPr lang="tr-TR" sz="2400" dirty="0"/>
              <a:t>Özellikle </a:t>
            </a:r>
            <a:r>
              <a:rPr lang="tr-TR" sz="2400" b="1" dirty="0">
                <a:solidFill>
                  <a:schemeClr val="accent6"/>
                </a:solidFill>
              </a:rPr>
              <a:t>11 yaş </a:t>
            </a:r>
            <a:r>
              <a:rPr lang="tr-TR" sz="2400" b="1" dirty="0" smtClean="0">
                <a:solidFill>
                  <a:schemeClr val="accent6"/>
                </a:solidFill>
              </a:rPr>
              <a:t>civarında </a:t>
            </a:r>
            <a:r>
              <a:rPr lang="tr-TR" sz="2400" dirty="0" smtClean="0"/>
              <a:t>çocukların seçimlerini </a:t>
            </a:r>
            <a:r>
              <a:rPr lang="tr-TR" sz="2400" dirty="0"/>
              <a:t>ilgileri belirlemeye başlar.</a:t>
            </a:r>
            <a:br>
              <a:rPr lang="tr-TR" sz="2400" dirty="0"/>
            </a:b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457200" y="2564903"/>
            <a:ext cx="4040188" cy="3561259"/>
          </a:xfrm>
        </p:spPr>
        <p:txBody>
          <a:bodyPr>
            <a:normAutofit/>
          </a:bodyPr>
          <a:lstStyle/>
          <a:p>
            <a:r>
              <a:rPr lang="tr-TR" sz="1800" i="1" dirty="0" smtClean="0"/>
              <a:t>Örneğin; çocuklar duymasın dizisinin bir bölümünde havuç karakterinin okul servis şoförünün davranışlarını gözlemleyerek ilgi duyması sonucu minibüsçü olmaya karar vermesi.</a:t>
            </a:r>
            <a:endParaRPr lang="tr-TR" sz="18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35" y="2276872"/>
            <a:ext cx="3020443" cy="280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057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827584" y="1196751"/>
            <a:ext cx="6984776" cy="37444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b="1" dirty="0" smtClean="0">
                <a:solidFill>
                  <a:schemeClr val="accent6"/>
                </a:solidFill>
              </a:rPr>
              <a:t>13- 14 yaş ile birlikte </a:t>
            </a:r>
            <a:r>
              <a:rPr lang="tr-TR" sz="2000" dirty="0" smtClean="0"/>
              <a:t>ergenler becerilerinin farkına varmaya başlarlar ve eğitim hayatı ön plana çıkar. Bu dönemle birlikte zaman algısı gelişerek ergenlerin gelecekle ilgili daha gerçekçi yorumlar yaptıkları görülmektedir.</a:t>
            </a:r>
          </a:p>
          <a:p>
            <a:pPr marL="0" indent="0" algn="just">
              <a:buNone/>
            </a:pPr>
            <a:endParaRPr lang="tr-TR" sz="2000" dirty="0"/>
          </a:p>
          <a:p>
            <a:pPr marL="0" indent="0" algn="just">
              <a:buNone/>
            </a:pPr>
            <a:r>
              <a:rPr lang="tr-TR" sz="2000" i="1" dirty="0" smtClean="0"/>
              <a:t>«Doktor olmak isterdim; ancak sayısal ağırlıklı derslerde çok başarılı değilim.» </a:t>
            </a:r>
            <a:r>
              <a:rPr lang="tr-TR" sz="2000" dirty="0"/>
              <a:t>b</a:t>
            </a:r>
            <a:r>
              <a:rPr lang="tr-TR" sz="2000" dirty="0" smtClean="0"/>
              <a:t>u dönemdeki ifadelerdendir.</a:t>
            </a:r>
            <a:endParaRPr lang="tr-T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77072"/>
            <a:ext cx="33147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18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05375" y="1590675"/>
            <a:ext cx="3267024" cy="39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dirty="0" smtClean="0">
                <a:solidFill>
                  <a:schemeClr val="accent6"/>
                </a:solidFill>
              </a:rPr>
              <a:t>15-16 yaş ile birlikte; </a:t>
            </a:r>
            <a:r>
              <a:rPr lang="tr-TR" sz="2000" dirty="0" smtClean="0"/>
              <a:t>değerler ön plana çıkmaya başlar. Bu dönemde ergenler para kazanmak, statü edinmek, birilerine yardım etmek, geleceklerini güvence altına almak gibi mesleklerin sunacağı değerleri düşünmeye başlarlar.</a:t>
            </a:r>
            <a:endParaRPr lang="tr-TR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72" y="1621557"/>
            <a:ext cx="3103587" cy="31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979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412776"/>
            <a:ext cx="727280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b="1" dirty="0" smtClean="0">
                <a:solidFill>
                  <a:schemeClr val="accent6"/>
                </a:solidFill>
              </a:rPr>
              <a:t>17-18 yaş ile birlikte </a:t>
            </a:r>
            <a:r>
              <a:rPr lang="tr-TR" sz="2000" dirty="0" smtClean="0"/>
              <a:t>meslek seçimi ve bu seçimin getirdiği sorumlulukları üstlenme dönemine geçilir.</a:t>
            </a:r>
          </a:p>
          <a:p>
            <a:pPr marL="0" indent="0" algn="just">
              <a:buNone/>
            </a:pPr>
            <a:r>
              <a:rPr lang="tr-TR" sz="2000" dirty="0" smtClean="0"/>
              <a:t>-Üniversiteye gidilip gidilmeyeceği,</a:t>
            </a:r>
          </a:p>
          <a:p>
            <a:pPr marL="0" indent="0" algn="just">
              <a:buNone/>
            </a:pPr>
            <a:r>
              <a:rPr lang="tr-TR" sz="2000" dirty="0"/>
              <a:t>-</a:t>
            </a:r>
            <a:r>
              <a:rPr lang="tr-TR" sz="2000" dirty="0" smtClean="0"/>
              <a:t>Üniversitede hangi alana gidileceği,</a:t>
            </a:r>
          </a:p>
          <a:p>
            <a:pPr marL="0" indent="0" algn="just">
              <a:buNone/>
            </a:pPr>
            <a:r>
              <a:rPr lang="tr-TR" sz="2000" dirty="0" smtClean="0"/>
              <a:t>-Seçilen alanın koşulları (istihdam, maaş, kişinin mesleki değerleri ile örtüşme düzeyi vb.)</a:t>
            </a:r>
            <a:endParaRPr lang="tr-TR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05064"/>
            <a:ext cx="5746423" cy="210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80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8075240" cy="432047"/>
          </a:xfrm>
        </p:spPr>
        <p:txBody>
          <a:bodyPr>
            <a:normAutofit fontScale="90000"/>
          </a:bodyPr>
          <a:lstStyle/>
          <a:p>
            <a:pPr algn="l"/>
            <a:r>
              <a:rPr lang="tr-TR" sz="2400" b="1" dirty="0" smtClean="0">
                <a:solidFill>
                  <a:srgbClr val="FF0000"/>
                </a:solidFill>
              </a:rPr>
              <a:t>Meslek Seçimi Nedir?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916832"/>
            <a:ext cx="7488832" cy="4209331"/>
          </a:xfrm>
        </p:spPr>
        <p:txBody>
          <a:bodyPr/>
          <a:lstStyle/>
          <a:p>
            <a:pPr algn="just"/>
            <a:r>
              <a:rPr lang="tr-TR" sz="2400" dirty="0" smtClean="0"/>
              <a:t>Sınav puanlarına </a:t>
            </a:r>
            <a:r>
              <a:rPr lang="tr-TR" sz="2400" dirty="0"/>
              <a:t>veya popülerliğe göre seçilmemesi </a:t>
            </a:r>
            <a:r>
              <a:rPr lang="tr-TR" sz="2400" dirty="0" smtClean="0"/>
              <a:t>gereken, yaşam </a:t>
            </a:r>
            <a:r>
              <a:rPr lang="tr-TR" sz="2400" dirty="0"/>
              <a:t>boyu bireyin oluşturduğu benlik, kişilik örüntüleriyle </a:t>
            </a:r>
            <a:r>
              <a:rPr lang="tr-TR" sz="2400" dirty="0" smtClean="0"/>
              <a:t>şekillenen, </a:t>
            </a:r>
            <a:r>
              <a:rPr lang="tr-TR" sz="2400" dirty="0"/>
              <a:t>yine bireyin ilgi, değer ve yeteneklerine göre son halini alan bir seçimdir.</a:t>
            </a:r>
          </a:p>
          <a:p>
            <a:endParaRPr lang="tr-T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44808"/>
            <a:ext cx="2270001" cy="282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27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66775" y="908720"/>
            <a:ext cx="7820025" cy="936104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smtClean="0">
                <a:solidFill>
                  <a:srgbClr val="FF0000"/>
                </a:solidFill>
              </a:rPr>
              <a:t>Genel olarak;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2132856"/>
            <a:ext cx="7509520" cy="3949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 smtClean="0"/>
              <a:t>Bu dönemlerde çocuklar; ulaşmak istedikleri mesleki hedefler ile ilgili becerilerinin farkına varmaya, farklı mesleklerin çeşitli kazançlar sağladığını fark etmeye, meslek seçimine giden süreçte sorumlulukların farkına varmaya başlarlar.</a:t>
            </a:r>
            <a:endParaRPr lang="tr-T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33147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796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03232" cy="868958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smtClean="0">
                <a:solidFill>
                  <a:srgbClr val="FF0000"/>
                </a:solidFill>
              </a:rPr>
              <a:t>Anne Babalar Olarak Neler Yapabilirsiniz?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700808"/>
            <a:ext cx="7416824" cy="43755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 smtClean="0"/>
              <a:t>1- Ortaokul veya lise döneminde çocuğunuz farklı meslekleri araştırmasını teşvik edin ve öğrendiklerini sizinle paylaşmasını sağlayın.</a:t>
            </a:r>
            <a:endParaRPr lang="tr-TR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33595"/>
            <a:ext cx="5584776" cy="372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412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412776"/>
            <a:ext cx="7704856" cy="4713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 smtClean="0"/>
              <a:t>2- Çocuğunuzla ortak bir plan hazırlayarak farklı mesleklerin yapıldığı iş yerlerini ziyaret etmeye çalışın. Çevrenizde farklı mesleklerde çalışan tanıdıklarınızla randevu ayarlayın ve çocuğunuzun meslekleri yerinde gözlemlemesini sağlayın.</a:t>
            </a:r>
            <a:endParaRPr lang="tr-TR" sz="2000" dirty="0"/>
          </a:p>
        </p:txBody>
      </p:sp>
      <p:sp>
        <p:nvSpPr>
          <p:cNvPr id="4" name="AutoShape 5" descr="Niloya Et Bebek | Moda Mode 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3074"/>
            <a:ext cx="5256584" cy="262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409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600200"/>
            <a:ext cx="741682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 smtClean="0"/>
              <a:t>3- Çocuğunuzun kendisini tanımasına katkı sağlayın.</a:t>
            </a:r>
          </a:p>
          <a:p>
            <a:pPr marL="0" indent="0" algn="just">
              <a:buNone/>
            </a:pPr>
            <a:r>
              <a:rPr lang="tr-TR" sz="2000" i="1" dirty="0" smtClean="0">
                <a:solidFill>
                  <a:srgbClr val="00B050"/>
                </a:solidFill>
              </a:rPr>
              <a:t>Örneğin; seni tanımlayan 3 özelliği sırala veya en çok zorlandığın 3 şey nedir? gibi sorularla çocuğunuzun kendi özelliklerini düşünmesini sağlayın.</a:t>
            </a:r>
          </a:p>
          <a:p>
            <a:pPr marL="0" indent="0" algn="just">
              <a:buNone/>
            </a:pPr>
            <a:endParaRPr lang="tr-TR" sz="2400" i="1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tr-TR" sz="2400" i="1" dirty="0" smtClean="0">
              <a:solidFill>
                <a:srgbClr val="00B05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61048"/>
            <a:ext cx="361576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657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556792"/>
            <a:ext cx="756084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dirty="0"/>
              <a:t>4</a:t>
            </a:r>
            <a:r>
              <a:rPr lang="tr-TR" sz="2400" dirty="0" smtClean="0"/>
              <a:t>- Çocuğunuzda gözlemlediğiniz güçlü yönleri çocuğunuzla paylaşın.</a:t>
            </a:r>
            <a:endParaRPr lang="tr-TR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94" y="3140967"/>
            <a:ext cx="5043259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708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3030" y="1600200"/>
            <a:ext cx="7594811" cy="43396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 smtClean="0"/>
              <a:t>5- Çocuğunuzla ileride nasıl bir yaşam tarzına sahip olmak istediği üzerine sohbet edin. Hayal ettiği standartlara ulaşması için bugün neler yapması gerektiğini belirleyin.</a:t>
            </a:r>
            <a:endParaRPr lang="tr-TR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374" y="3257550"/>
            <a:ext cx="4681317" cy="260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555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0" y="1772816"/>
            <a:ext cx="7272808" cy="43533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dirty="0" smtClean="0"/>
              <a:t>6-Çocuğunuzun bugün yapması gereken görevleri belirli bir plan çerçevesinde yapması için teşvik edin.</a:t>
            </a:r>
            <a:endParaRPr lang="tr-TR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355239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961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600200"/>
            <a:ext cx="784887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dirty="0" smtClean="0"/>
              <a:t>7-Çocuğunuzun seçimlerinde baskıcı bir tutum sergilemeyin. Çocuğunuz ile birlikte konuşarak onun için en doğru seçimi belirlemeye çalışın.</a:t>
            </a:r>
            <a:endParaRPr lang="tr-TR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12976"/>
            <a:ext cx="3444974" cy="210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699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Dinlediğiniz için teşekkürler..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92770"/>
            <a:ext cx="6264696" cy="22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63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7" y="1340768"/>
            <a:ext cx="7560840" cy="4741987"/>
          </a:xfrm>
        </p:spPr>
        <p:txBody>
          <a:bodyPr>
            <a:normAutofit/>
          </a:bodyPr>
          <a:lstStyle/>
          <a:p>
            <a:pPr algn="just"/>
            <a:r>
              <a:rPr lang="tr-TR" sz="2000" dirty="0" smtClean="0"/>
              <a:t>Meslek seçimi, kariyer gelişimi sürecinde şekillenir. </a:t>
            </a:r>
          </a:p>
          <a:p>
            <a:pPr algn="just"/>
            <a:r>
              <a:rPr lang="tr-TR" sz="2000" dirty="0" smtClean="0"/>
              <a:t>Kariyer sürecinin başlangıç yaşı da araştırmacılardan araştırmacıya değişmektedir. Ancak, okulöncesi dönemi ile birlikte çocukların meslek kavramını öğrenmeye başladığını söylemek mümkündür</a:t>
            </a:r>
            <a:r>
              <a:rPr lang="tr-TR" sz="2400" dirty="0" smtClean="0"/>
              <a:t>. </a:t>
            </a:r>
            <a:endParaRPr lang="tr-TR" sz="2400" dirty="0"/>
          </a:p>
        </p:txBody>
      </p:sp>
      <p:pic>
        <p:nvPicPr>
          <p:cNvPr id="1026" name="Picture 2" descr="kariyer danışmanlığı hayret kariyer rehberliği kariyer danışmanlığı  psikoloji kariyer değerlendirme - şeffaf PNG görüntüs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149" y="3307140"/>
            <a:ext cx="3540375" cy="272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41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600201"/>
            <a:ext cx="7632848" cy="3989040"/>
          </a:xfrm>
        </p:spPr>
        <p:txBody>
          <a:bodyPr>
            <a:normAutofit/>
          </a:bodyPr>
          <a:lstStyle/>
          <a:p>
            <a:pPr algn="just"/>
            <a:r>
              <a:rPr lang="tr-TR" sz="2000" dirty="0" smtClean="0"/>
              <a:t>Bireylerin kariyer gelişimlerini etkileyen pek çok faktör olduğu düşünülmektedir. Bu faktörlerden bazıları şunlardır:</a:t>
            </a:r>
          </a:p>
          <a:p>
            <a:pPr marL="0" indent="0" algn="just">
              <a:buNone/>
            </a:pPr>
            <a:endParaRPr lang="tr-TR" sz="2000" dirty="0" smtClean="0"/>
          </a:p>
          <a:p>
            <a:pPr marL="0" indent="0" algn="just"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1- Psikolojik Faktörler</a:t>
            </a:r>
          </a:p>
          <a:p>
            <a:pPr marL="0" indent="0" algn="just">
              <a:buNone/>
            </a:pPr>
            <a:r>
              <a:rPr lang="tr-TR" sz="2000" dirty="0" smtClean="0"/>
              <a:t>-Yetenek </a:t>
            </a:r>
          </a:p>
          <a:p>
            <a:pPr marL="0" indent="0" algn="just">
              <a:buNone/>
            </a:pPr>
            <a:r>
              <a:rPr lang="tr-TR" sz="2000" dirty="0" smtClean="0"/>
              <a:t>-Çoklu Zeka</a:t>
            </a:r>
          </a:p>
          <a:p>
            <a:pPr marL="0" indent="0" algn="just">
              <a:buNone/>
            </a:pPr>
            <a:r>
              <a:rPr lang="tr-TR" sz="2000" dirty="0" smtClean="0"/>
              <a:t>-İlgi </a:t>
            </a:r>
          </a:p>
          <a:p>
            <a:pPr marL="0" indent="0" algn="just">
              <a:buNone/>
            </a:pPr>
            <a:r>
              <a:rPr lang="tr-TR" sz="2000" dirty="0" smtClean="0"/>
              <a:t>-Kişilik Özellikleri</a:t>
            </a:r>
          </a:p>
          <a:p>
            <a:pPr marL="0" indent="0" algn="just">
              <a:buNone/>
            </a:pPr>
            <a:r>
              <a:rPr lang="tr-TR" sz="2000" dirty="0" smtClean="0"/>
              <a:t>-Mesleki Değerleri</a:t>
            </a:r>
            <a:endParaRPr lang="tr-TR" sz="2000" dirty="0"/>
          </a:p>
        </p:txBody>
      </p:sp>
      <p:sp>
        <p:nvSpPr>
          <p:cNvPr id="4" name="AutoShape 2" descr="10 EKİM DÜNYA RUH SAĞLIĞI GÜNÜ KONFERANSI - Hacıilbey Mesleki ve Teknik  Anadolu Lis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95" y="3000138"/>
            <a:ext cx="3570204" cy="200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806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2- Sosyolojik Faktörler</a:t>
            </a:r>
          </a:p>
          <a:p>
            <a:pPr marL="0" indent="0">
              <a:buNone/>
            </a:pPr>
            <a:r>
              <a:rPr lang="tr-TR" sz="2400" dirty="0" smtClean="0"/>
              <a:t>-Aile</a:t>
            </a:r>
          </a:p>
          <a:p>
            <a:pPr marL="0" indent="0">
              <a:buNone/>
            </a:pPr>
            <a:r>
              <a:rPr lang="tr-TR" sz="2400" dirty="0" smtClean="0"/>
              <a:t>-Sosyoekonomik Düzey</a:t>
            </a:r>
          </a:p>
          <a:p>
            <a:pPr marL="0" indent="0"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3-Cinsiyet </a:t>
            </a:r>
          </a:p>
          <a:p>
            <a:pPr marL="0" indent="0">
              <a:buNone/>
            </a:pPr>
            <a:endParaRPr lang="tr-T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sz="24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tr-TR" sz="1800" i="1" dirty="0"/>
              <a:t>«Bu faktörler ileriki slaytlarda detaylandırılmamış olup anlatım sırasında </a:t>
            </a:r>
            <a:r>
              <a:rPr lang="tr-TR" sz="1800" i="1" dirty="0" smtClean="0"/>
              <a:t>eklemelerle zenginleştirilebilir.»</a:t>
            </a:r>
            <a:endParaRPr lang="tr-TR" sz="1800" i="1" dirty="0"/>
          </a:p>
          <a:p>
            <a:pPr marL="0" indent="0">
              <a:buNone/>
            </a:pPr>
            <a:endParaRPr lang="tr-TR" sz="2400" b="1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 descr="Aile Planlaması Hizmetleri | Batıkent 3 Nolu Aile Sağlık Merke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88" y="1916832"/>
            <a:ext cx="342346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112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47248" cy="949102"/>
          </a:xfrm>
        </p:spPr>
        <p:txBody>
          <a:bodyPr>
            <a:normAutofit/>
          </a:bodyPr>
          <a:lstStyle/>
          <a:p>
            <a:pPr algn="l"/>
            <a:r>
              <a:rPr lang="tr-TR" sz="3200" dirty="0" smtClean="0">
                <a:solidFill>
                  <a:srgbClr val="FF0000"/>
                </a:solidFill>
              </a:rPr>
              <a:t>Psikolojik faktörleri ele alalım: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49736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lphaLcParenR"/>
            </a:pPr>
            <a:r>
              <a:rPr lang="tr-TR" sz="2400" b="1" dirty="0" smtClean="0">
                <a:solidFill>
                  <a:srgbClr val="002060"/>
                </a:solidFill>
              </a:rPr>
              <a:t>Yetenek: </a:t>
            </a:r>
            <a:r>
              <a:rPr lang="tr-TR" sz="2400" dirty="0" smtClean="0"/>
              <a:t>Bireyin bir iş veya etkinliği diğerlerinden daha hızlı yapabilme kapasitesi ve öğrenme gücüdür. </a:t>
            </a:r>
          </a:p>
          <a:p>
            <a:pPr marL="514350" indent="-514350" algn="just">
              <a:buFont typeface="+mj-lt"/>
              <a:buAutoNum type="alphaLcParenR"/>
            </a:pPr>
            <a:endParaRPr lang="tr-TR" sz="24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tr-TR" sz="2400" i="1" dirty="0" smtClean="0">
                <a:solidFill>
                  <a:srgbClr val="002060"/>
                </a:solidFill>
              </a:rPr>
              <a:t>«Her çocuğun yetenek alanı farklıdır.»</a:t>
            </a:r>
          </a:p>
          <a:p>
            <a:pPr marL="0" indent="0" algn="just">
              <a:buNone/>
            </a:pPr>
            <a:r>
              <a:rPr lang="tr-TR" sz="2400" i="1" dirty="0" smtClean="0">
                <a:solidFill>
                  <a:srgbClr val="002060"/>
                </a:solidFill>
              </a:rPr>
              <a:t>«Yetenek genel olarak kalıtsaldır.»</a:t>
            </a:r>
          </a:p>
          <a:p>
            <a:pPr marL="0" indent="0" algn="just">
              <a:buNone/>
            </a:pPr>
            <a:r>
              <a:rPr lang="tr-TR" sz="2400" i="1" dirty="0" smtClean="0">
                <a:solidFill>
                  <a:srgbClr val="002060"/>
                </a:solidFill>
              </a:rPr>
              <a:t>«Çocuğun yeteneği olduğu alana ilgisi varsa ve çevresel koşulları bu ilgisini destekliyorsa, çocuğun becerisi gelişecektir.»</a:t>
            </a:r>
          </a:p>
          <a:p>
            <a:pPr marL="0" indent="0" algn="just">
              <a:buNone/>
            </a:pPr>
            <a:r>
              <a:rPr lang="tr-TR" sz="2400" i="1" dirty="0" smtClean="0">
                <a:solidFill>
                  <a:srgbClr val="002060"/>
                </a:solidFill>
              </a:rPr>
              <a:t>«Desteklenmeyen yetenek alanları zamanla körelirler.»</a:t>
            </a:r>
            <a:endParaRPr lang="tr-TR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8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340769"/>
            <a:ext cx="7416824" cy="439248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tr-TR" sz="2400" b="1" i="1" dirty="0">
                <a:solidFill>
                  <a:srgbClr val="FF0000"/>
                </a:solidFill>
              </a:rPr>
              <a:t>Örneğin; </a:t>
            </a:r>
            <a:r>
              <a:rPr lang="tr-TR" sz="2400" i="1" dirty="0">
                <a:solidFill>
                  <a:prstClr val="black"/>
                </a:solidFill>
              </a:rPr>
              <a:t>doğuştan başarılı bir yüzücü olma kapasitesi ile dünyaya gelen bir birey deniz olmayan bir bölgede bu yeteneğini beceriye dönüştürme şansı bulamayabilir.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979" y="3180993"/>
            <a:ext cx="4667245" cy="26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637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484784"/>
            <a:ext cx="756084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>
                <a:solidFill>
                  <a:srgbClr val="002060"/>
                </a:solidFill>
              </a:rPr>
              <a:t>b) İlgi: </a:t>
            </a:r>
            <a:r>
              <a:rPr lang="tr-TR" sz="2400" dirty="0" smtClean="0"/>
              <a:t>Bir işi, etkinliği veya görevi yaparken alınan doyum veya keyiftir. Bir faaliyeti sevme veya sevmeme durumudur.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i="1" dirty="0" smtClean="0">
                <a:solidFill>
                  <a:srgbClr val="002060"/>
                </a:solidFill>
              </a:rPr>
              <a:t>«Meslek seçiminde yeteneklerimiz kadar ilgilerimiz de önemlidir.»</a:t>
            </a:r>
          </a:p>
          <a:p>
            <a:pPr marL="0" indent="0">
              <a:buNone/>
            </a:pPr>
            <a:r>
              <a:rPr lang="tr-TR" sz="2400" i="1" dirty="0" smtClean="0">
                <a:solidFill>
                  <a:srgbClr val="002060"/>
                </a:solidFill>
              </a:rPr>
              <a:t>«Sevdiğimiz bir işi yaparken daha başarılı oluruz.»</a:t>
            </a:r>
            <a:endParaRPr lang="tr-TR" sz="2400" i="1" dirty="0">
              <a:solidFill>
                <a:srgbClr val="00206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748" y="4077072"/>
            <a:ext cx="319136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03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5808" y="1412776"/>
            <a:ext cx="7704856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b="1" dirty="0" smtClean="0">
                <a:solidFill>
                  <a:srgbClr val="002060"/>
                </a:solidFill>
              </a:rPr>
              <a:t>c) Kişilik Özellikleri:</a:t>
            </a:r>
            <a:r>
              <a:rPr lang="tr-TR" sz="2000" dirty="0" smtClean="0"/>
              <a:t> Kişiliğimiz doğuştan getirdiğimiz özelliklerimiz ve sosyal çevremiz sonucu şekillenir. Her bireyin kişiliği birbirinden farklıdır. </a:t>
            </a:r>
          </a:p>
          <a:p>
            <a:pPr marL="0" indent="0" algn="just">
              <a:buNone/>
            </a:pPr>
            <a:endParaRPr lang="tr-TR" sz="2000" dirty="0"/>
          </a:p>
          <a:p>
            <a:pPr marL="0" indent="0" algn="just">
              <a:buNone/>
            </a:pPr>
            <a:r>
              <a:rPr lang="tr-TR" sz="2000" i="1" dirty="0" smtClean="0">
                <a:solidFill>
                  <a:srgbClr val="002060"/>
                </a:solidFill>
              </a:rPr>
              <a:t>«Kariyer gelişimi, kişilik özelliklerinden bağımsız gelişemez.»</a:t>
            </a:r>
          </a:p>
          <a:p>
            <a:pPr marL="0" indent="0" algn="just">
              <a:buNone/>
            </a:pPr>
            <a:r>
              <a:rPr lang="tr-TR" sz="2000" b="1" i="1" dirty="0" smtClean="0">
                <a:solidFill>
                  <a:srgbClr val="FF0000"/>
                </a:solidFill>
              </a:rPr>
              <a:t>Örneğin; </a:t>
            </a:r>
            <a:r>
              <a:rPr lang="tr-TR" sz="2000" i="1" dirty="0" smtClean="0">
                <a:solidFill>
                  <a:srgbClr val="002060"/>
                </a:solidFill>
              </a:rPr>
              <a:t>içedönük kişilik özellikleri sergileyen bir bireyin, iletişim becerisi yüksek mesleklerde başarılı olma ihtimali, dışadönük bireylere göre daha düşüktür.</a:t>
            </a:r>
          </a:p>
          <a:p>
            <a:pPr marL="0" indent="0" algn="just">
              <a:buNone/>
            </a:pPr>
            <a:endParaRPr lang="tr-TR" sz="2000" i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tr-TR" sz="2000" i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tr-TR" sz="2000" i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tr-TR" sz="2000" dirty="0" smtClean="0"/>
              <a:t>Mesleğin özellikleri ile kişinin özellikleri uyuşursa bireyin yaptığı işte daha başarılı olacağı düşünülmektedir.</a:t>
            </a:r>
            <a:endParaRPr lang="tr-TR" sz="2000" dirty="0"/>
          </a:p>
        </p:txBody>
      </p:sp>
      <p:sp>
        <p:nvSpPr>
          <p:cNvPr id="4" name="Aşağı Ok 3"/>
          <p:cNvSpPr/>
          <p:nvPr/>
        </p:nvSpPr>
        <p:spPr>
          <a:xfrm>
            <a:off x="4069699" y="3789040"/>
            <a:ext cx="428537" cy="79208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845233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997</Words>
  <Application>Microsoft Office PowerPoint</Application>
  <PresentationFormat>Ekran Gösterisi (4:3)</PresentationFormat>
  <Paragraphs>93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Ofis Teması</vt:lpstr>
      <vt:lpstr>Mesleki İlgi, Değer ve Yeteneklerini Tanıma</vt:lpstr>
      <vt:lpstr>Meslek Seçimi Nedir?</vt:lpstr>
      <vt:lpstr>PowerPoint Sunusu</vt:lpstr>
      <vt:lpstr>PowerPoint Sunusu</vt:lpstr>
      <vt:lpstr>PowerPoint Sunusu</vt:lpstr>
      <vt:lpstr>Psikolojik faktörleri ele alalım:</vt:lpstr>
      <vt:lpstr>PowerPoint Sunusu</vt:lpstr>
      <vt:lpstr>PowerPoint Sunusu</vt:lpstr>
      <vt:lpstr>PowerPoint Sunusu</vt:lpstr>
      <vt:lpstr>PowerPoint Sunusu</vt:lpstr>
      <vt:lpstr>PowerPoint Sunusu</vt:lpstr>
      <vt:lpstr>Benlik Nedir?</vt:lpstr>
      <vt:lpstr>PowerPoint Sunusu</vt:lpstr>
      <vt:lpstr>Yaşam Boyu Kavramı</vt:lpstr>
      <vt:lpstr>Ortaokul ve Lise Dönemindeki Çocuklar</vt:lpstr>
      <vt:lpstr>Özellikle 11 yaş civarında çocukların seçimlerini ilgileri belirlemeye başlar. </vt:lpstr>
      <vt:lpstr>PowerPoint Sunusu</vt:lpstr>
      <vt:lpstr>PowerPoint Sunusu</vt:lpstr>
      <vt:lpstr>PowerPoint Sunusu</vt:lpstr>
      <vt:lpstr>Genel olarak;</vt:lpstr>
      <vt:lpstr>Anne Babalar Olarak Neler Yapabilirsiniz?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Mesleki İlgi, Değer ve Yeteneklerini Tanıma</dc:title>
  <dc:creator>RAM MDR YRD</dc:creator>
  <cp:lastModifiedBy>Guneri CENK</cp:lastModifiedBy>
  <cp:revision>126</cp:revision>
  <dcterms:created xsi:type="dcterms:W3CDTF">2021-09-27T08:49:05Z</dcterms:created>
  <dcterms:modified xsi:type="dcterms:W3CDTF">2022-07-22T08:09:21Z</dcterms:modified>
</cp:coreProperties>
</file>