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660" r:id="rId1"/>
    <p:sldMasterId id="2147485672" r:id="rId2"/>
    <p:sldMasterId id="2147485684" r:id="rId3"/>
    <p:sldMasterId id="2147485696" r:id="rId4"/>
    <p:sldMasterId id="2147485708" r:id="rId5"/>
  </p:sldMasterIdLst>
  <p:notesMasterIdLst>
    <p:notesMasterId r:id="rId45"/>
  </p:notesMasterIdLst>
  <p:handoutMasterIdLst>
    <p:handoutMasterId r:id="rId46"/>
  </p:handoutMasterIdLst>
  <p:sldIdLst>
    <p:sldId id="256" r:id="rId6"/>
    <p:sldId id="518" r:id="rId7"/>
    <p:sldId id="519" r:id="rId8"/>
    <p:sldId id="520" r:id="rId9"/>
    <p:sldId id="521" r:id="rId10"/>
    <p:sldId id="522" r:id="rId11"/>
    <p:sldId id="524" r:id="rId12"/>
    <p:sldId id="525" r:id="rId13"/>
    <p:sldId id="526" r:id="rId14"/>
    <p:sldId id="528" r:id="rId15"/>
    <p:sldId id="531" r:id="rId16"/>
    <p:sldId id="530" r:id="rId17"/>
    <p:sldId id="529" r:id="rId18"/>
    <p:sldId id="532" r:id="rId19"/>
    <p:sldId id="535" r:id="rId20"/>
    <p:sldId id="534" r:id="rId21"/>
    <p:sldId id="533" r:id="rId22"/>
    <p:sldId id="536" r:id="rId23"/>
    <p:sldId id="555" r:id="rId24"/>
    <p:sldId id="556" r:id="rId25"/>
    <p:sldId id="557" r:id="rId26"/>
    <p:sldId id="558" r:id="rId27"/>
    <p:sldId id="559" r:id="rId28"/>
    <p:sldId id="537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53" r:id="rId37"/>
    <p:sldId id="552" r:id="rId38"/>
    <p:sldId id="547" r:id="rId39"/>
    <p:sldId id="548" r:id="rId40"/>
    <p:sldId id="549" r:id="rId41"/>
    <p:sldId id="550" r:id="rId42"/>
    <p:sldId id="551" r:id="rId43"/>
    <p:sldId id="538" r:id="rId44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16.11.2015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16.11.2015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16.11.2015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08FA-658B-43FB-8B65-BB8AF12519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76927" y="6520259"/>
            <a:ext cx="395536" cy="293117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18040" cy="418058"/>
          </a:xfrm>
        </p:spPr>
        <p:txBody>
          <a:bodyPr anchor="t">
            <a:normAutofit/>
          </a:bodyPr>
          <a:lstStyle>
            <a:lvl1pPr algn="l">
              <a:defRPr sz="2000" b="0">
                <a:latin typeface="Trebuchet MS" pitchFamily="34" charset="0"/>
                <a:cs typeface="Times New Roman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7920880" cy="53285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25000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094-66AF-4349-955D-6763FCB8639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395536" cy="2931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B6-1FC0-44B5-B028-8AA5CC94A4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F44-6D67-4561-8EEE-ECB9F98651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83F2-0F42-4021-BDCB-E502EAE56BF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0C22-BB61-4E6D-8CA4-CC269D0983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B46-6A8D-4BE8-AE3A-552854DD45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2996-1295-47A6-8E18-BCE02B5016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E963-74B2-4780-97F4-F0DF0DA2EE9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F9CD-E57B-422C-AF79-2BAA14CFE96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1442-26CD-43C5-A777-A98E6B8748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51C6BD-5ED8-4196-9794-021762F844E0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16.11.2015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4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40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51C6BD-5ED8-4196-9794-021762F844E0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16.11.2015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51C6BD-5ED8-4196-9794-021762F844E0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16.11.2015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51C6BD-5ED8-4196-9794-021762F844E0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16.11.2015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4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  <p:sldLayoutId id="2147485701" r:id="rId5"/>
    <p:sldLayoutId id="2147485702" r:id="rId6"/>
    <p:sldLayoutId id="2147485703" r:id="rId7"/>
    <p:sldLayoutId id="2147485704" r:id="rId8"/>
    <p:sldLayoutId id="2147485705" r:id="rId9"/>
    <p:sldLayoutId id="2147485706" r:id="rId10"/>
    <p:sldLayoutId id="2147485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51C6BD-5ED8-4196-9794-021762F844E0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16.11.2015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94345" y="6520259"/>
            <a:ext cx="395536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white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9" r:id="rId1"/>
    <p:sldLayoutId id="2147485710" r:id="rId2"/>
    <p:sldLayoutId id="2147485711" r:id="rId3"/>
    <p:sldLayoutId id="2147485712" r:id="rId4"/>
    <p:sldLayoutId id="2147485713" r:id="rId5"/>
    <p:sldLayoutId id="2147485714" r:id="rId6"/>
    <p:sldLayoutId id="2147485715" r:id="rId7"/>
    <p:sldLayoutId id="2147485716" r:id="rId8"/>
    <p:sldLayoutId id="2147485717" r:id="rId9"/>
    <p:sldLayoutId id="2147485718" r:id="rId10"/>
    <p:sldLayoutId id="2147485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0113" y="1125538"/>
            <a:ext cx="74168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ÖLÇME, DEĞERLENDİRME VE SINAV HİZMETLERİ GENEL MÜDÜRLÜĞÜ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SINAVLAR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KILAVUZU-2015</a:t>
            </a:r>
            <a:r>
              <a:rPr lang="tr-TR" altLang="tr-TR" sz="4400" b="1" dirty="0">
                <a:latin typeface="Arial" panose="020B0604020202020204" pitchFamily="34" charset="0"/>
              </a:rPr>
              <a:t/>
            </a:r>
            <a:br>
              <a:rPr lang="tr-TR" altLang="tr-TR" sz="4400" b="1" dirty="0">
                <a:latin typeface="Arial" panose="020B0604020202020204" pitchFamily="34" charset="0"/>
              </a:rPr>
            </a:br>
            <a:endParaRPr lang="tr-TR" altLang="tr-TR" sz="3600" dirty="0">
              <a:latin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9" name="Metin kutusu 8"/>
          <p:cNvSpPr txBox="1"/>
          <p:nvPr/>
        </p:nvSpPr>
        <p:spPr>
          <a:xfrm>
            <a:off x="1187624" y="1484784"/>
            <a:ext cx="7084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ORTAK SINAVLARA GİRMEK İÇİN BAŞVURU İŞLEMLERİ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512" y="2132856"/>
            <a:ext cx="8388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.8 inci Sınıf Öğrencileri ortak sınavlara girmek için ücret yatırmayacaklardır.</a:t>
            </a:r>
          </a:p>
          <a:p>
            <a:pPr algn="just"/>
            <a:r>
              <a:rPr lang="tr-TR" dirty="0" smtClean="0"/>
              <a:t>	.e-Okul </a:t>
            </a:r>
            <a:r>
              <a:rPr lang="tr-TR" dirty="0"/>
              <a:t>Sistemine kayıtlı 8’inci sınıf öğrencileri ortak sınavlara girmek için </a:t>
            </a:r>
            <a:r>
              <a:rPr lang="tr-TR" dirty="0" smtClean="0"/>
              <a:t>başvuru yapmayacaklardır.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.8’inci </a:t>
            </a:r>
            <a:r>
              <a:rPr lang="tr-TR" dirty="0"/>
              <a:t>sınıf öğrencileri 2016 yılı </a:t>
            </a:r>
            <a:r>
              <a:rPr lang="tr-TR" dirty="0" err="1"/>
              <a:t>PYBS’ye</a:t>
            </a:r>
            <a:r>
              <a:rPr lang="tr-TR" dirty="0"/>
              <a:t> ayrıca </a:t>
            </a:r>
            <a:r>
              <a:rPr lang="tr-TR" dirty="0" smtClean="0"/>
              <a:t>girmeyeceklerdir</a:t>
            </a:r>
            <a:r>
              <a:rPr lang="tr-TR" b="1" dirty="0" smtClean="0"/>
              <a:t>. </a:t>
            </a:r>
            <a:r>
              <a:rPr lang="tr-TR" dirty="0" smtClean="0"/>
              <a:t>Parasız </a:t>
            </a:r>
            <a:r>
              <a:rPr lang="tr-TR" dirty="0"/>
              <a:t>yatılılık </a:t>
            </a:r>
            <a:r>
              <a:rPr lang="tr-TR" dirty="0" smtClean="0"/>
              <a:t>veya bursluluk </a:t>
            </a:r>
            <a:r>
              <a:rPr lang="tr-TR" dirty="0"/>
              <a:t>hakkından yararlanmak isteyen 8’inci sınıf öğrencilerinin başvuruları, 2016 </a:t>
            </a:r>
            <a:r>
              <a:rPr lang="tr-TR" dirty="0" smtClean="0"/>
              <a:t>yılı PYBS </a:t>
            </a:r>
            <a:r>
              <a:rPr lang="tr-TR" dirty="0"/>
              <a:t>kılavuzunda belirtilen tarihlerde öğrencinin öğrenim gördüğü okul </a:t>
            </a:r>
            <a:r>
              <a:rPr lang="tr-TR" dirty="0" smtClean="0"/>
              <a:t>müdürlükleri tarafından </a:t>
            </a:r>
            <a:r>
              <a:rPr lang="tr-TR" dirty="0"/>
              <a:t>e-Okul Sistemi üzerinden yapılacaktır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.Açık </a:t>
            </a:r>
            <a:r>
              <a:rPr lang="tr-TR" dirty="0"/>
              <a:t>öğretim ortaokulu öğrencilerinin başvuru işlemleri Açık Öğretim </a:t>
            </a:r>
            <a:r>
              <a:rPr lang="tr-TR" dirty="0" smtClean="0"/>
              <a:t>Ortaokulu Müdürlüğü </a:t>
            </a:r>
            <a:r>
              <a:rPr lang="tr-TR" dirty="0"/>
              <a:t>tarafından takip edilecektir.</a:t>
            </a:r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918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18" y="1310827"/>
            <a:ext cx="88569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tr-TR" sz="1800" dirty="0">
                <a:latin typeface="Arial" pitchFamily="34" charset="0"/>
                <a:cs typeface="Arial" pitchFamily="34" charset="0"/>
              </a:rPr>
              <a:t>Okulda kayıtlı 8’inci sınıf öğrencilerine ait bilgileri, e-Okul Sistemindeki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bilgilerle karşılaştırmak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; doğruluğunu ve güncelliğini kontrol ve takip etmek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1800" dirty="0">
                <a:latin typeface="Arial" pitchFamily="34" charset="0"/>
                <a:cs typeface="Arial" pitchFamily="34" charset="0"/>
              </a:rPr>
              <a:t>Ortak sınavlara girecek öğrencileri ve velilerini bilgilendirmek ve rehberlik etmek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1800" dirty="0">
                <a:latin typeface="Arial" pitchFamily="34" charset="0"/>
                <a:cs typeface="Arial" pitchFamily="34" charset="0"/>
              </a:rPr>
              <a:t>Sınava girecek öğrencilerin 6 ve 7’nci sınıf yıl sonu başarı puanlarını kontrol etmek;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6 ve/veya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7’inci sınıfı, yurt dışında öğrenim görmüş olup hâlen Bakanlığa bağlı bir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okulda 8’inci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sınıfa devam eden öğrencilerin denklik bilgilerini e-Okul Sistemi’ne işlemek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1800" dirty="0">
                <a:latin typeface="Arial" pitchFamily="34" charset="0"/>
                <a:cs typeface="Arial" pitchFamily="34" charset="0"/>
              </a:rPr>
              <a:t>8’inci sınıf öğrencilerinin sınava gireceği sınıf ve sırayı gösteren listenin çıktısını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e-Okul Sistemi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üzerinden alarak okullarında ilan etmek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1800" dirty="0">
                <a:latin typeface="Arial" pitchFamily="34" charset="0"/>
                <a:cs typeface="Arial" pitchFamily="34" charset="0"/>
              </a:rPr>
              <a:t>e-Okul Sistemi üzerinde yer alan 8’inci sınıf öğrencilerinin fotoğraflarını, ikinci dönem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için 11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Mart 2016 tarihlerine kadar güncellemek,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800" dirty="0">
                <a:latin typeface="Arial" pitchFamily="34" charset="0"/>
                <a:cs typeface="Arial" pitchFamily="34" charset="0"/>
              </a:rPr>
              <a:t>Parasız yatılılık ve bursluluk hakkından yararlanmak isteyen, başvuru şartlarını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taşıyan öğrencilere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rehberlik etmek, başvuru işlemlerini zamanında yapmak ve okulda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kurulan komisyon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tarafından öğrenciye ait belgeleri kontrol etmek,</a:t>
            </a:r>
            <a:endParaRPr lang="tr-TR" altLang="tr-T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46717" y="910717"/>
            <a:ext cx="6397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OKUL MÜDÜRLÜKLERİNİN YAPACAĞI İŞLEMLER</a:t>
            </a:r>
            <a:endParaRPr lang="tr-TR" sz="2000" b="1" dirty="0"/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300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12</a:t>
            </a:fld>
            <a:endParaRPr lang="tr-TR" altLang="tr-TR"/>
          </a:p>
        </p:txBody>
      </p:sp>
      <p:sp>
        <p:nvSpPr>
          <p:cNvPr id="2" name="Dikdörtgen 1"/>
          <p:cNvSpPr/>
          <p:nvPr/>
        </p:nvSpPr>
        <p:spPr>
          <a:xfrm>
            <a:off x="107504" y="134076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.Okulunda </a:t>
            </a:r>
            <a:r>
              <a:rPr lang="tr-TR" dirty="0"/>
              <a:t>sınav hizmeti alması gereken özel eğitim ihtiyacı olan öğrenci varsa, </a:t>
            </a:r>
            <a:r>
              <a:rPr lang="tr-TR" dirty="0" smtClean="0"/>
              <a:t>bu öğrencinin </a:t>
            </a:r>
            <a:r>
              <a:rPr lang="tr-TR" dirty="0"/>
              <a:t>velisini okulun bağlı bulunduğu rehberlik ve araştırma merkezi </a:t>
            </a:r>
            <a:r>
              <a:rPr lang="tr-TR" dirty="0" smtClean="0"/>
              <a:t>müdürlüğüne yönlendirerek </a:t>
            </a:r>
            <a:r>
              <a:rPr lang="tr-TR" dirty="0"/>
              <a:t>bu bilgilerinin MEBBİS-RAM Modülüne </a:t>
            </a:r>
            <a:r>
              <a:rPr lang="tr-TR" dirty="0" smtClean="0"/>
              <a:t>işlenip işlenmediğini e-Okul Sisteminden </a:t>
            </a:r>
            <a:r>
              <a:rPr lang="tr-TR" dirty="0"/>
              <a:t>takip etmek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	.Görme</a:t>
            </a:r>
            <a:r>
              <a:rPr lang="tr-TR" dirty="0"/>
              <a:t>, işitme, zihinsel ve ortopedik engelliler ortaokulları ile yatılı bölge </a:t>
            </a:r>
            <a:r>
              <a:rPr lang="tr-TR" dirty="0" smtClean="0"/>
              <a:t>ortaokullarında (YBO</a:t>
            </a:r>
            <a:r>
              <a:rPr lang="tr-TR" dirty="0"/>
              <a:t>) öğrenim gören engelli öğrenciye ait “Özürlü/Engelli Sağlık Kurulu Raporu</a:t>
            </a:r>
            <a:r>
              <a:rPr lang="tr-TR" dirty="0" smtClean="0"/>
              <a:t>”, ”</a:t>
            </a:r>
            <a:r>
              <a:rPr lang="tr-TR" dirty="0"/>
              <a:t>Özürlü/Engelli Kimlik Kartı” veya “engel bilgisinin işlenmiş olduğu nüfus </a:t>
            </a:r>
            <a:r>
              <a:rPr lang="tr-TR" dirty="0" err="1" smtClean="0"/>
              <a:t>cüzdanı”nı</a:t>
            </a:r>
            <a:r>
              <a:rPr lang="tr-TR" dirty="0"/>
              <a:t> </a:t>
            </a:r>
            <a:r>
              <a:rPr lang="tr-TR" dirty="0" smtClean="0"/>
              <a:t>ikinci </a:t>
            </a:r>
            <a:r>
              <a:rPr lang="tr-TR" dirty="0"/>
              <a:t>dönem için 11 Mart 2016 tarihlerine kadar RAM’a topluca </a:t>
            </a:r>
            <a:r>
              <a:rPr lang="tr-TR" dirty="0" smtClean="0"/>
              <a:t>göndermek.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.Öğrenciler</a:t>
            </a:r>
            <a:r>
              <a:rPr lang="tr-TR" dirty="0"/>
              <a:t>, ortak sınavlarda, e-Okul Sisteminde kayıtlı olduğu zorunlu yabancı </a:t>
            </a:r>
            <a:r>
              <a:rPr lang="tr-TR" dirty="0" smtClean="0"/>
              <a:t>dil dersinden </a:t>
            </a:r>
            <a:r>
              <a:rPr lang="tr-TR" dirty="0"/>
              <a:t>sorumlu olacaktır. Buna bağlı olarak,</a:t>
            </a:r>
          </a:p>
          <a:p>
            <a:pPr algn="just"/>
            <a:r>
              <a:rPr lang="tr-TR" dirty="0"/>
              <a:t>- Okulunda birden fazla yabancı dil dersi alan öğrencilerin,</a:t>
            </a:r>
          </a:p>
          <a:p>
            <a:pPr algn="just"/>
            <a:r>
              <a:rPr lang="tr-TR" dirty="0"/>
              <a:t>- Şubesi değişen öğrencilerin,</a:t>
            </a:r>
          </a:p>
          <a:p>
            <a:pPr algn="just"/>
            <a:r>
              <a:rPr lang="tr-TR" dirty="0"/>
              <a:t>- Nâkil işlemi yapılan öğrencilerin,</a:t>
            </a:r>
          </a:p>
          <a:p>
            <a:pPr algn="just"/>
            <a:r>
              <a:rPr lang="tr-TR" dirty="0"/>
              <a:t>Zorunlu yabancı dil dersini e-Okul Sisteminde güncellemek.</a:t>
            </a:r>
          </a:p>
          <a:p>
            <a:pPr algn="just"/>
            <a:r>
              <a:rPr lang="tr-TR" dirty="0"/>
              <a:t>Bu konuyla ilgili öğrencilerin bireysel bildirimleri dikkate alınmayacaktır.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677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2" name="Metin kutusu 1"/>
          <p:cNvSpPr txBox="1"/>
          <p:nvPr/>
        </p:nvSpPr>
        <p:spPr>
          <a:xfrm>
            <a:off x="59904" y="980728"/>
            <a:ext cx="89289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.İşitme </a:t>
            </a:r>
            <a:r>
              <a:rPr lang="tr-TR" dirty="0"/>
              <a:t>ve/veya zihinsel engeli olan öğrencinin yabancı dil sınavına katılması </a:t>
            </a:r>
            <a:r>
              <a:rPr lang="tr-TR" dirty="0" smtClean="0"/>
              <a:t>için velisinin/vasisinin </a:t>
            </a:r>
            <a:r>
              <a:rPr lang="tr-TR" dirty="0"/>
              <a:t>dilekçesi üzerine, bu dilekçeyi, ikinci dönem için ise 11 Mart </a:t>
            </a:r>
            <a:r>
              <a:rPr lang="tr-TR" dirty="0" smtClean="0"/>
              <a:t>2016 tarihine </a:t>
            </a:r>
            <a:r>
              <a:rPr lang="tr-TR" dirty="0"/>
              <a:t>kadar RAM’a topluca göndermek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	.Mazeretlerini </a:t>
            </a:r>
            <a:r>
              <a:rPr lang="tr-TR" dirty="0"/>
              <a:t>sınavlardan önce bildiren ve sınav günü mazeretli/mazeretsiz olarak </a:t>
            </a:r>
            <a:r>
              <a:rPr lang="tr-TR" dirty="0" smtClean="0"/>
              <a:t>ortak sınavlara </a:t>
            </a:r>
            <a:r>
              <a:rPr lang="tr-TR" dirty="0"/>
              <a:t>girmeyen ve yedek salonda sınavlara giren öğrencilerin bilgilerini </a:t>
            </a:r>
            <a:r>
              <a:rPr lang="tr-TR" dirty="0" smtClean="0"/>
              <a:t>sınavların yapıldığı </a:t>
            </a:r>
            <a:r>
              <a:rPr lang="tr-TR" dirty="0"/>
              <a:t>gün her bir ders yazılısından sonra veya son </a:t>
            </a:r>
            <a:r>
              <a:rPr lang="tr-TR" dirty="0" smtClean="0"/>
              <a:t>ders yazılısının </a:t>
            </a:r>
            <a:r>
              <a:rPr lang="tr-TR" dirty="0"/>
              <a:t>ardından </a:t>
            </a:r>
            <a:r>
              <a:rPr lang="tr-TR" dirty="0" smtClean="0"/>
              <a:t>e-Okul Sistemine </a:t>
            </a:r>
            <a:r>
              <a:rPr lang="tr-TR" dirty="0"/>
              <a:t>işlemek</a:t>
            </a:r>
            <a:r>
              <a:rPr lang="tr-TR" dirty="0" smtClean="0"/>
              <a:t>,</a:t>
            </a:r>
          </a:p>
          <a:p>
            <a:r>
              <a:rPr lang="tr-TR" dirty="0"/>
              <a:t>	</a:t>
            </a:r>
            <a:r>
              <a:rPr lang="tr-TR" dirty="0" smtClean="0"/>
              <a:t>.Mazeret </a:t>
            </a:r>
            <a:r>
              <a:rPr lang="tr-TR" dirty="0"/>
              <a:t>sınavına katılması uygun görülen öğrencilerin bilgilerini sınavların </a:t>
            </a:r>
            <a:r>
              <a:rPr lang="tr-TR" dirty="0" smtClean="0"/>
              <a:t>tamamlandığı tarihten </a:t>
            </a:r>
            <a:r>
              <a:rPr lang="tr-TR" dirty="0"/>
              <a:t>itibaren e-Okul Sistemine 5 (beş) gün içerisinde yüklemek</a:t>
            </a:r>
            <a:r>
              <a:rPr lang="tr-TR" dirty="0" smtClean="0"/>
              <a:t>,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.Yedek </a:t>
            </a:r>
            <a:r>
              <a:rPr lang="tr-TR" dirty="0"/>
              <a:t>salonda ortak sınavlara giren öğrencilerin kullandıkları cevap kâğıtlarında yer </a:t>
            </a:r>
            <a:r>
              <a:rPr lang="tr-TR" dirty="0" smtClean="0"/>
              <a:t>alan öğrenci </a:t>
            </a:r>
            <a:r>
              <a:rPr lang="tr-TR" dirty="0"/>
              <a:t>tarafından doldurulması gereken kısımların (T.C. kimlik numarası, adı </a:t>
            </a:r>
            <a:r>
              <a:rPr lang="tr-TR" dirty="0" smtClean="0"/>
              <a:t>soyadı, kitapçık </a:t>
            </a:r>
            <a:r>
              <a:rPr lang="tr-TR" dirty="0"/>
              <a:t>türü ve imza) doğruluğunun kontrolünü “Bina Sınav Komisyon Başkanı (</a:t>
            </a:r>
            <a:r>
              <a:rPr lang="tr-TR" dirty="0" smtClean="0"/>
              <a:t>Bina Yöneticisi</a:t>
            </a:r>
            <a:r>
              <a:rPr lang="tr-TR" dirty="0"/>
              <a:t>)” olarak yapmak</a:t>
            </a:r>
            <a:r>
              <a:rPr lang="tr-TR" dirty="0" smtClean="0"/>
              <a:t>,</a:t>
            </a:r>
          </a:p>
          <a:p>
            <a:r>
              <a:rPr lang="tr-TR" dirty="0"/>
              <a:t>	</a:t>
            </a:r>
            <a:r>
              <a:rPr lang="tr-TR" dirty="0" smtClean="0"/>
              <a:t>.Açık </a:t>
            </a:r>
            <a:r>
              <a:rPr lang="tr-TR" dirty="0"/>
              <a:t>öğretim ortaokulu müdürlüğü tarafından, sınava girecek 8’inci sınıf öğrencilerin </a:t>
            </a:r>
            <a:r>
              <a:rPr lang="tr-TR" dirty="0" smtClean="0"/>
              <a:t>T.C. kimlik </a:t>
            </a:r>
            <a:r>
              <a:rPr lang="tr-TR" dirty="0"/>
              <a:t>numarası, adı, soyadı, varsa ortak sınavlar ders muafiyeti, özel eğitim ihtiyacı </a:t>
            </a:r>
            <a:r>
              <a:rPr lang="tr-TR" dirty="0" smtClean="0"/>
              <a:t>ve öğrencilerin </a:t>
            </a:r>
            <a:r>
              <a:rPr lang="tr-TR" dirty="0"/>
              <a:t>sınavlara katılmak istedikleri sınav merkezi bilgilerini, birinci dönem için </a:t>
            </a:r>
            <a:r>
              <a:rPr lang="tr-TR" dirty="0" smtClean="0"/>
              <a:t>06 Kasım </a:t>
            </a:r>
            <a:r>
              <a:rPr lang="tr-TR" dirty="0"/>
              <a:t>2015, ikinci dönem için 11 Mart 2016 tarihlerine kadar </a:t>
            </a:r>
            <a:r>
              <a:rPr lang="tr-TR" dirty="0" err="1"/>
              <a:t>ÖDSGM’ye</a:t>
            </a:r>
            <a:r>
              <a:rPr lang="tr-TR" dirty="0"/>
              <a:t> göndermek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33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14</a:t>
            </a:fld>
            <a:endParaRPr lang="tr-TR" altLang="tr-TR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27400" y="115888"/>
            <a:ext cx="357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SINAV SÜREÇLERİ-1</a:t>
            </a:r>
            <a:endParaRPr lang="tr-TR" altLang="tr-T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9513" y="910717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İL/İLÇE MİLLİ EĞİTİM MÜDÜRÜLÜKLERİNİN YAPACAĞI İŞLEMLER</a:t>
            </a:r>
            <a:endParaRPr lang="tr-TR" sz="20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9513" y="1628800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.Okulların </a:t>
            </a:r>
            <a:r>
              <a:rPr lang="tr-TR" dirty="0"/>
              <a:t>ortak sınavlara ilişkin iş ve işlemleri zamanında ve doğru olarak yapabilmesi </a:t>
            </a:r>
            <a:r>
              <a:rPr lang="tr-TR" dirty="0" smtClean="0"/>
              <a:t>için gerekli </a:t>
            </a:r>
            <a:r>
              <a:rPr lang="tr-TR" dirty="0"/>
              <a:t>tedbirleri almak</a:t>
            </a:r>
            <a:r>
              <a:rPr lang="tr-TR" dirty="0" smtClean="0"/>
              <a:t>,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r>
              <a:rPr lang="tr-TR" dirty="0"/>
              <a:t> Öğrenci ve velilere ortak sınavlar ile ilgili gerekli açıklamaların yapılmasını </a:t>
            </a:r>
            <a:r>
              <a:rPr lang="tr-TR" dirty="0" smtClean="0"/>
              <a:t>sağlamak.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r>
              <a:rPr lang="tr-TR" dirty="0"/>
              <a:t> Sınavlara girecek özel eğitim ihtiyacı olan öğrencilerin Rehberlik ve Araştırma </a:t>
            </a:r>
            <a:r>
              <a:rPr lang="tr-TR" dirty="0" smtClean="0"/>
              <a:t>Merkezi Müdürlüğünde </a:t>
            </a:r>
            <a:r>
              <a:rPr lang="tr-TR" dirty="0"/>
              <a:t>sınav hizmeti ile ilgili ihtiyaçlarının, MEBBİS-RAM </a:t>
            </a:r>
            <a:r>
              <a:rPr lang="tr-TR" dirty="0" err="1"/>
              <a:t>Modülü’ne</a:t>
            </a:r>
            <a:r>
              <a:rPr lang="tr-TR" dirty="0"/>
              <a:t> </a:t>
            </a:r>
            <a:r>
              <a:rPr lang="tr-TR" dirty="0" smtClean="0"/>
              <a:t>öncelikli olarak </a:t>
            </a:r>
            <a:r>
              <a:rPr lang="tr-TR" dirty="0"/>
              <a:t>işlenmesini sağlamak</a:t>
            </a:r>
            <a:r>
              <a:rPr lang="tr-TR" dirty="0" smtClean="0"/>
              <a:t>,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r>
              <a:rPr lang="tr-TR" dirty="0"/>
              <a:t> Okul müdürlüğünce mazereti uygun görülen öğrenciler ile ilgili iş ve işlemleri takip </a:t>
            </a:r>
            <a:r>
              <a:rPr lang="tr-TR" dirty="0" smtClean="0"/>
              <a:t>etmek.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r>
              <a:rPr lang="tr-TR" dirty="0"/>
              <a:t> Sınavların yapılacağı okulların MEBBİS-Sınav Binaları Modülü üzerinden </a:t>
            </a:r>
            <a:r>
              <a:rPr lang="tr-TR" dirty="0" smtClean="0"/>
              <a:t>gerekli güncelleme </a:t>
            </a:r>
            <a:r>
              <a:rPr lang="tr-TR" dirty="0"/>
              <a:t>işlemlerini yapmak. Sınav yapılacak okul binalarına ilişkin değişiklikleri </a:t>
            </a:r>
            <a:r>
              <a:rPr lang="tr-TR" dirty="0" smtClean="0"/>
              <a:t>yazılı olarak </a:t>
            </a:r>
            <a:r>
              <a:rPr lang="tr-TR" dirty="0"/>
              <a:t>Ölçme Değerlendirme ve Sınav Hizmetleri Genel Müdürlüğüne bildirmek </a:t>
            </a:r>
            <a:r>
              <a:rPr lang="tr-TR" dirty="0" smtClean="0"/>
              <a:t>ve sınavlara </a:t>
            </a:r>
            <a:r>
              <a:rPr lang="tr-TR" dirty="0"/>
              <a:t>ilişkin gerekli tedbirleri almak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591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27400" y="115888"/>
            <a:ext cx="357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SINAV SÜREÇLERİ-2</a:t>
            </a:r>
            <a:endParaRPr lang="tr-TR" altLang="tr-T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504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ORTAK SINAVLARA GİRİŞ YERİ</a:t>
            </a:r>
            <a:endParaRPr lang="tr-TR" sz="20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9512" y="1772816"/>
            <a:ext cx="8856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</a:p>
          <a:p>
            <a:endParaRPr lang="tr-TR" dirty="0"/>
          </a:p>
          <a:p>
            <a:r>
              <a:rPr lang="tr-TR" dirty="0" smtClean="0"/>
              <a:t>	.Olağanüstü </a:t>
            </a:r>
            <a:r>
              <a:rPr lang="tr-TR" dirty="0"/>
              <a:t>hâller ve özel durumlar dışında 8’inci sınıfta öğrenim gören her öğrenci </a:t>
            </a:r>
            <a:r>
              <a:rPr lang="tr-TR" dirty="0" smtClean="0"/>
              <a:t>kendi okulunda </a:t>
            </a:r>
            <a:r>
              <a:rPr lang="tr-TR" dirty="0"/>
              <a:t>sınava girecektir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	.Öğrencinin </a:t>
            </a:r>
            <a:r>
              <a:rPr lang="tr-TR" dirty="0"/>
              <a:t>sınava gireceği sınıf/salon ve sıra bilgisi e-Okul ve Veli Bilgilendirme </a:t>
            </a:r>
            <a:r>
              <a:rPr lang="tr-TR" dirty="0" smtClean="0"/>
              <a:t>Sistemi üzerinden </a:t>
            </a:r>
            <a:r>
              <a:rPr lang="tr-TR" dirty="0"/>
              <a:t>yayımlanacaktır. Okul yöneticileri e-Okul Sisteminden, öğrenci velisi </a:t>
            </a:r>
            <a:r>
              <a:rPr lang="tr-TR" dirty="0" smtClean="0"/>
              <a:t>ise Veli</a:t>
            </a:r>
            <a:r>
              <a:rPr lang="tr-TR" dirty="0"/>
              <a:t> </a:t>
            </a:r>
            <a:r>
              <a:rPr lang="tr-TR" dirty="0" smtClean="0"/>
              <a:t>Bilgilendirme </a:t>
            </a:r>
            <a:r>
              <a:rPr lang="tr-TR" dirty="0"/>
              <a:t>Sistemi üzerinden öğrencinin hangi sınıf/salon ve sırada sınava </a:t>
            </a:r>
            <a:r>
              <a:rPr lang="tr-TR" dirty="0" smtClean="0"/>
              <a:t>gireceğini görebilecektir.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532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16</a:t>
            </a:fld>
            <a:endParaRPr lang="tr-TR" alt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07504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ÖZEL EĞİTİME İHTİYACI OLAN ÖĞRENCİLERLE İLGİLİ İŞLEMLER</a:t>
            </a:r>
            <a:endParaRPr lang="tr-TR" sz="20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53553" y="1494027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.Özel eğitime ihtiyacı olan öğrenciler ikinci dönem için 11 Mart 2016 tarihi mesai bitimine kadar okulun bağlı olduğu RAM’a müracaat etmeleri gerekmektedir.</a:t>
            </a:r>
          </a:p>
          <a:p>
            <a:r>
              <a:rPr lang="tr-TR" dirty="0"/>
              <a:t>	</a:t>
            </a:r>
            <a:r>
              <a:rPr lang="tr-TR" dirty="0" smtClean="0"/>
              <a:t>.Birinci dönemde tedbir alınan öğrenciler için ikinci dönem ayrıca bir başvuru gerekmeyecektir.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 </a:t>
            </a:r>
            <a:r>
              <a:rPr lang="tr-TR" dirty="0"/>
              <a:t>Özel eğitim uygulama okulları (merkezleri) ve bu okulların programını uygulayan </a:t>
            </a:r>
            <a:r>
              <a:rPr lang="tr-TR" dirty="0" smtClean="0"/>
              <a:t>özel eğitim </a:t>
            </a:r>
            <a:r>
              <a:rPr lang="tr-TR" dirty="0"/>
              <a:t>sınıflarında öğrenimlerini sürdüren orta veya ağır düzeyde zihinsel engelli öğrenciler </a:t>
            </a:r>
            <a:r>
              <a:rPr lang="tr-TR" dirty="0" smtClean="0"/>
              <a:t>ile ağır </a:t>
            </a:r>
            <a:r>
              <a:rPr lang="tr-TR" dirty="0"/>
              <a:t>otistik öğrenciler ortak sınavlardan muaf tutulacaktır.</a:t>
            </a:r>
            <a:r>
              <a:rPr lang="tr-TR" dirty="0" smtClean="0"/>
              <a:t> 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.Özel </a:t>
            </a:r>
            <a:r>
              <a:rPr lang="tr-TR" dirty="0"/>
              <a:t>eğitim ihtiyacı olan öğrencilere RAM tarafından, MEBBİS-RAM </a:t>
            </a:r>
            <a:r>
              <a:rPr lang="tr-TR" dirty="0" err="1"/>
              <a:t>Modülü’ne</a:t>
            </a:r>
            <a:r>
              <a:rPr lang="tr-TR" dirty="0"/>
              <a:t> </a:t>
            </a:r>
            <a:r>
              <a:rPr lang="tr-TR" dirty="0" smtClean="0"/>
              <a:t>işlenen bilgiler </a:t>
            </a:r>
            <a:r>
              <a:rPr lang="tr-TR" dirty="0"/>
              <a:t>doğrultusunda sınav hizmeti verilecektir. Başvuru yapıldıktan sonra </a:t>
            </a:r>
            <a:r>
              <a:rPr lang="tr-TR" dirty="0" smtClean="0"/>
              <a:t>başvurunun sisteme </a:t>
            </a:r>
            <a:r>
              <a:rPr lang="tr-TR" dirty="0"/>
              <a:t>işlendiğine dair belge öğrenci velisi tarafından RAM görevlisinden </a:t>
            </a:r>
            <a:r>
              <a:rPr lang="tr-TR" dirty="0" smtClean="0"/>
              <a:t>alınacaktır. Sistemde </a:t>
            </a:r>
            <a:r>
              <a:rPr lang="tr-TR" dirty="0"/>
              <a:t>bilgileri yer almayan öğrencilere bu hizmet verilmeyecektir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</a:t>
            </a:r>
            <a:r>
              <a:rPr lang="tr-TR" dirty="0"/>
              <a:t> Öğrencilerin engel durumlarını beyan ettiği belgelerin bir örneği, RAM </a:t>
            </a:r>
            <a:r>
              <a:rPr lang="tr-TR" dirty="0" smtClean="0"/>
              <a:t>tarafından saklanacak</a:t>
            </a:r>
            <a:r>
              <a:rPr lang="tr-TR" dirty="0"/>
              <a:t>, </a:t>
            </a:r>
            <a:r>
              <a:rPr lang="tr-TR" dirty="0" err="1"/>
              <a:t>ÖDSGM’ye</a:t>
            </a:r>
            <a:r>
              <a:rPr lang="tr-TR" dirty="0"/>
              <a:t> gönderilmeyecektir.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63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27400" y="115888"/>
            <a:ext cx="357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SINAV SÜREÇLERİ-4</a:t>
            </a:r>
            <a:endParaRPr lang="tr-TR" altLang="tr-T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504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ENGELLİ ÖĞRENCİLER</a:t>
            </a:r>
            <a:endParaRPr lang="tr-TR" sz="20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467544" y="170080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1-Az Gören Öğrenciler </a:t>
            </a:r>
            <a:r>
              <a:rPr lang="tr-TR" sz="2400" b="1" dirty="0" smtClean="0"/>
              <a:t>(15 er dakika ek süre)</a:t>
            </a:r>
          </a:p>
          <a:p>
            <a:r>
              <a:rPr lang="tr-TR" sz="2400" dirty="0" smtClean="0"/>
              <a:t>2-Hiç Göremeyen Öğrenciler </a:t>
            </a:r>
            <a:r>
              <a:rPr lang="tr-TR" sz="2400" b="1" dirty="0"/>
              <a:t>(15 er dakika ek süre</a:t>
            </a:r>
            <a:r>
              <a:rPr lang="tr-TR" sz="2400" b="1" dirty="0" smtClean="0"/>
              <a:t>)</a:t>
            </a:r>
          </a:p>
          <a:p>
            <a:r>
              <a:rPr lang="tr-TR" sz="2400" dirty="0" smtClean="0"/>
              <a:t>3-İşitme Engelli Öğrenciler </a:t>
            </a:r>
            <a:r>
              <a:rPr lang="tr-TR" sz="2400" b="1" dirty="0"/>
              <a:t>(15 er dakika ek süre</a:t>
            </a:r>
            <a:r>
              <a:rPr lang="tr-TR" sz="2400" b="1" dirty="0" smtClean="0"/>
              <a:t>)</a:t>
            </a:r>
          </a:p>
          <a:p>
            <a:r>
              <a:rPr lang="tr-TR" sz="2400" dirty="0" smtClean="0"/>
              <a:t>4-Ruhsal ve Duygusal Bozukluğu Olan Öğrenciler </a:t>
            </a:r>
            <a:r>
              <a:rPr lang="tr-TR" sz="2400" b="1" dirty="0" smtClean="0"/>
              <a:t>(</a:t>
            </a:r>
            <a:r>
              <a:rPr lang="tr-TR" sz="2400" b="1" dirty="0"/>
              <a:t>15 er dakika ek süre</a:t>
            </a:r>
            <a:r>
              <a:rPr lang="tr-TR" sz="2400" b="1" dirty="0" smtClean="0"/>
              <a:t>) </a:t>
            </a:r>
          </a:p>
          <a:p>
            <a:r>
              <a:rPr lang="tr-TR" sz="2400" dirty="0" smtClean="0"/>
              <a:t>5-Yaygın Gelişimsel Bozukluğu Olan Öğrenciler </a:t>
            </a:r>
            <a:r>
              <a:rPr lang="tr-TR" sz="2400" b="1" dirty="0"/>
              <a:t>(15 er dakika ek süre</a:t>
            </a:r>
            <a:r>
              <a:rPr lang="tr-TR" sz="2400" b="1" dirty="0" smtClean="0"/>
              <a:t>)</a:t>
            </a:r>
          </a:p>
          <a:p>
            <a:r>
              <a:rPr lang="tr-TR" sz="2400" dirty="0" smtClean="0"/>
              <a:t>6-Bedensel Engelli Öğrenciler </a:t>
            </a:r>
            <a:r>
              <a:rPr lang="tr-TR" sz="2400" b="1" dirty="0" smtClean="0"/>
              <a:t>(</a:t>
            </a:r>
            <a:r>
              <a:rPr lang="tr-TR" sz="2400" b="1" dirty="0"/>
              <a:t>15 er dakika ek süre</a:t>
            </a:r>
            <a:r>
              <a:rPr lang="tr-TR" sz="2400" b="1" dirty="0" smtClean="0"/>
              <a:t>)</a:t>
            </a:r>
          </a:p>
          <a:p>
            <a:r>
              <a:rPr lang="tr-TR" sz="2400" dirty="0" smtClean="0"/>
              <a:t>7-Zihinsel Engelli Öğrenciler </a:t>
            </a:r>
            <a:r>
              <a:rPr lang="tr-TR" sz="2400" b="1" dirty="0"/>
              <a:t>(15 er dakika ek süre</a:t>
            </a:r>
            <a:r>
              <a:rPr lang="tr-TR" sz="2400" b="1" dirty="0" smtClean="0"/>
              <a:t>)</a:t>
            </a:r>
          </a:p>
          <a:p>
            <a:r>
              <a:rPr lang="tr-TR" sz="2400" dirty="0" smtClean="0"/>
              <a:t>8-Süreğen Hastalığı olan Öğrenciler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491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18</a:t>
            </a:fld>
            <a:endParaRPr lang="tr-TR" altLang="tr-TR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327400" y="115888"/>
            <a:ext cx="3576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SINAV SÜREÇLERİ-5</a:t>
            </a:r>
            <a:endParaRPr lang="tr-TR" altLang="tr-T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15008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ORTAK SINAVLARIN YAPILACAĞI DERSLER</a:t>
            </a:r>
            <a:endParaRPr 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215008" y="1997839"/>
            <a:ext cx="8533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</a:t>
            </a:r>
            <a:r>
              <a:rPr lang="tr-TR" sz="2800" dirty="0" smtClean="0"/>
              <a:t>Türkçe</a:t>
            </a:r>
            <a:r>
              <a:rPr lang="tr-TR" sz="2800" dirty="0"/>
              <a:t>, matematik, fen ve teknoloji, yabancı dil, din kültürü ve ahlak bilgisi ve </a:t>
            </a:r>
            <a:r>
              <a:rPr lang="tr-TR" sz="2800" dirty="0" smtClean="0"/>
              <a:t>T.C. İnkılâp </a:t>
            </a:r>
            <a:r>
              <a:rPr lang="tr-TR" sz="2800" dirty="0"/>
              <a:t>Tarihi ve Atatürkçülük derslerin öğretim programlarında yer alan </a:t>
            </a:r>
            <a:r>
              <a:rPr lang="tr-TR" sz="2800" dirty="0" smtClean="0"/>
              <a:t>kazanımları öğrencilerin </a:t>
            </a:r>
            <a:r>
              <a:rPr lang="tr-TR" sz="2800" dirty="0"/>
              <a:t>elde etme seviyesinin ölçülmesi amacıyla çoktan seçmeli soruların yer alacağı </a:t>
            </a:r>
            <a:r>
              <a:rPr lang="tr-TR" sz="2800" dirty="0" smtClean="0"/>
              <a:t>ortak sınavlar </a:t>
            </a:r>
            <a:r>
              <a:rPr lang="tr-TR" sz="2800" dirty="0"/>
              <a:t>uygulanacaktır.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580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19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71600" y="3418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755576" y="1700809"/>
            <a:ext cx="7670055" cy="151216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.Okul müdürünün başkanlığında, 2(iki) müdür yardımcısı, müdür yardımcısının yeterli olmadığı okullarda ise kıdemli    öğretmenlerden olmak üzere en fazla 3(üç) personelden il/ilçe millî eğitim müdürlüğünce oluşturulur. </a:t>
            </a:r>
          </a:p>
          <a:p>
            <a:pPr marL="0" indent="0" algn="just">
              <a:buNone/>
              <a:defRPr/>
            </a:pPr>
            <a:endParaRPr lang="tr-TR" altLang="tr-TR" b="1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971600" y="112474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</a:t>
            </a:r>
          </a:p>
        </p:txBody>
      </p:sp>
    </p:spTree>
    <p:extLst>
      <p:ext uri="{BB962C8B-B14F-4D97-AF65-F5344CB8AC3E}">
        <p14:creationId xmlns:p14="http://schemas.microsoft.com/office/powerpoint/2010/main" val="6968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8CB95A-63BC-41CE-98FA-E133CC075964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alga 5"/>
          <p:cNvSpPr/>
          <p:nvPr/>
        </p:nvSpPr>
        <p:spPr>
          <a:xfrm>
            <a:off x="179512" y="2564904"/>
            <a:ext cx="2303463" cy="1439863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İ Ç E R İ K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8" y="1946007"/>
            <a:ext cx="61926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Açıklamalar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Sınava Girme Şartları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 İşlemleri</a:t>
            </a:r>
            <a:endParaRPr lang="tr-TR" altLang="tr-T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Müdürlüklerinin Yapacağı İşlemler</a:t>
            </a:r>
            <a:endParaRPr lang="tr-TR" altLang="tr-T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İlçe Müdürlüklerinin Yapacağı İşlemler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Sınavlara Giriş Yerleri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Eğitime İhtiyacı Olan Öğrenciler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Sınavların Yapılacağı Dersler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Sınavların Uygulanması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Mazeret Sınavı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Sınavın Değerlendirilmesi</a:t>
            </a:r>
            <a:endParaRPr lang="tr-TR" altLang="tr-T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20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71600" y="3418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  <p:sp>
        <p:nvSpPr>
          <p:cNvPr id="6" name="Dikdörtgen 3"/>
          <p:cNvSpPr>
            <a:spLocks noGrp="1" noChangeArrowheads="1"/>
          </p:cNvSpPr>
          <p:nvPr>
            <p:ph type="title"/>
          </p:nvPr>
        </p:nvSpPr>
        <p:spPr>
          <a:xfrm>
            <a:off x="1835696" y="764704"/>
            <a:ext cx="5678414" cy="461665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GÖREVLERİ</a:t>
            </a: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89087" y="1392478"/>
            <a:ext cx="8301608" cy="452596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Bölge sınav yürütme komisyonunun sınavla ilgili yapacağı toplantıya, bina sınav komisyonu başkanı temsilci olarak katılır. Toplantıda görüşülen hususlar ve alınan kararlara göre okulda sınav planlamasını ve organizasyonunu yapar.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Kendi sınav binasında sınava girecek adayların salon yoklama listelerini  bölge sınav yürütme komisyonundan alarak adayların görebilecekleri uygun bir yerde ilan eder.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Sınavda görev almak isteyen öğretmenleri tespit ederek bölge sınav komisyonuna önerir. Görevlendirilen personele sınavla ilgili görevlerini imza karşılığı duyurur.</a:t>
            </a:r>
          </a:p>
          <a:p>
            <a:pPr algn="just">
              <a:buFont typeface="Arial" charset="0"/>
              <a:buChar char="•"/>
              <a:defRPr/>
            </a:pP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9992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21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Salon görevlileri ile sınav başlamadan </a:t>
            </a:r>
            <a:r>
              <a:rPr lang="tr-T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az 1 (bir) saat önce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toplantı yaparak kura ile salon başkanı, gözcü ve yedek gözcüleri belirler, görev ve sorumluluklarını açıklar.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Toplantıya katılmayan salon görevlisinin yerine yedek öğretmenlerden görevlendirme yapar. Toplantıya katılmayan ve görevine geç gelen personele yedek dâhil görev vermez. Bu personeli tutanakla belirleyerek millî eğitim müdürlüğüne bildirir.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Sınav görevlilerine ait görevlerini gösterir yaka kartının sınav süresince görevlilerin üzerinde bulunmasını sağlar. </a:t>
            </a:r>
          </a:p>
          <a:p>
            <a:pPr algn="just">
              <a:buFont typeface="Arial" charset="0"/>
              <a:buChar char="•"/>
              <a:defRPr/>
            </a:pP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974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22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457200" y="1240202"/>
            <a:ext cx="8229600" cy="452596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Bütün sınav salonlarında sınavın </a:t>
            </a:r>
            <a:r>
              <a:rPr lang="tr-T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aynı saatte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, zil sesiyle başlamasını ve bitmesini sağlar, tutanakla tespit eder.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Sınavın başlamasından itibaren </a:t>
            </a:r>
            <a:r>
              <a:rPr lang="tr-T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ilk 15 dakika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içerisinde, sınav binasına gelen adayların sınava katılmalarını sağlar.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Sınav sırasında, salon görevlilerini kontrol eder, gerektiğinde uyarır, sınavın sorunsuz yapılmasını sağlar.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Sınavın bitiminden sonra salon başkanları tarafından getirilen ve içinde soru kitapçıkları, cevap kâğıtları, salon yoklama listeleri, varsa diğer sınav evrakının bulunduğu ağzı kapatılmış sınav güvenlik poşetlerini teslim alır.</a:t>
            </a:r>
          </a:p>
          <a:p>
            <a:pPr algn="just">
              <a:buFont typeface="Arial" charset="0"/>
              <a:buChar char="•"/>
              <a:defRPr/>
            </a:pP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81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Sınavla ilgili tutanakları tanzim ederek imzalar.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Sınav güvenlik poşetlerini, sınav evrak kutularına/çantalarına koyarak güvenlik kilidi ile kilitleyip il/ilçe içi sınav kuryesine teslim eder.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Birden fazla oturumlu sınavlarda, her oturuma ait sınav evrak poşetlerini ilgili sınav evrak kutusuna/çantasına koyar. 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Farklı sınav evrak kutularına konulan veya dışarıda unutulan sınav evrak poşetlerinin içinden çıkan cevap kâğıtları hakkında ayrıntılı olarak tutanak tanzim edip sınav evrakları ile birlikte Başkanlığa gönderir.</a:t>
            </a:r>
          </a:p>
          <a:p>
            <a:pPr marL="285750" indent="-285750" algn="just">
              <a:lnSpc>
                <a:spcPct val="150000"/>
              </a:lnSpc>
              <a:defRPr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   Bina sınav komisyonu tarafından zaruri durumlarda yedek poşet açılmış ise gerekçesini belirterek tutanak düzenler. </a:t>
            </a:r>
          </a:p>
          <a:p>
            <a:pPr algn="just">
              <a:buFont typeface="Arial" charset="0"/>
              <a:buChar char="•"/>
              <a:defRPr/>
            </a:pP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5751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15008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ORTAK SINAVLARIN UYGULANMASI</a:t>
            </a:r>
            <a:endParaRPr 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107504" y="1323277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.Ortak </a:t>
            </a:r>
            <a:r>
              <a:rPr lang="tr-TR" dirty="0"/>
              <a:t>sınavlar, ülke genelinde olağanüstü haller dışında öğrencilerin öğrenim </a:t>
            </a:r>
            <a:r>
              <a:rPr lang="tr-TR" dirty="0" smtClean="0"/>
              <a:t>gördükleri okullarda Türkiye </a:t>
            </a:r>
            <a:r>
              <a:rPr lang="tr-TR" dirty="0"/>
              <a:t>saatiyle 09.00, 10.10 ve 11.20’de </a:t>
            </a:r>
            <a:r>
              <a:rPr lang="tr-TR" dirty="0" smtClean="0"/>
              <a:t>başlayacak ve </a:t>
            </a:r>
            <a:r>
              <a:rPr lang="tr-TR" dirty="0"/>
              <a:t>aynı anda yapılacaktır. Ortak sınavların yapıldığı günlerde sınavların </a:t>
            </a:r>
            <a:r>
              <a:rPr lang="tr-TR" dirty="0" smtClean="0"/>
              <a:t>yapıldığı okullarda </a:t>
            </a:r>
            <a:r>
              <a:rPr lang="tr-TR" dirty="0"/>
              <a:t>ders yapılmayacaktır. Ancak ortak sınavlarda görevli olmayan o </a:t>
            </a:r>
            <a:r>
              <a:rPr lang="tr-TR" dirty="0" smtClean="0"/>
              <a:t>okulun öğretmenleri </a:t>
            </a:r>
            <a:r>
              <a:rPr lang="tr-TR" dirty="0"/>
              <a:t>de sınavların yapıldığı gün saat 09.00’da kendi okullarında </a:t>
            </a:r>
            <a:r>
              <a:rPr lang="tr-TR" dirty="0" smtClean="0"/>
              <a:t>hazır bulunacaklardır.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.Ortak </a:t>
            </a:r>
            <a:r>
              <a:rPr lang="tr-TR" dirty="0"/>
              <a:t>sınavlar, birinci günde üç ders yazılısı tek oturum, ikinci günde üç ders yazılısı </a:t>
            </a:r>
            <a:r>
              <a:rPr lang="tr-TR" dirty="0" smtClean="0"/>
              <a:t>tek oturum </a:t>
            </a:r>
            <a:r>
              <a:rPr lang="tr-TR" dirty="0"/>
              <a:t>olmak üzere iki oturum halinde uygulanacaktır</a:t>
            </a:r>
            <a:r>
              <a:rPr lang="tr-TR" dirty="0" smtClean="0"/>
              <a:t>.</a:t>
            </a:r>
          </a:p>
          <a:p>
            <a:r>
              <a:rPr lang="tr-TR" dirty="0"/>
              <a:t>	</a:t>
            </a:r>
            <a:r>
              <a:rPr lang="tr-TR" dirty="0" smtClean="0"/>
              <a:t>.Sınavlarda </a:t>
            </a:r>
            <a:r>
              <a:rPr lang="tr-TR" dirty="0"/>
              <a:t>her oturum ayrı ayrı yapılacak üç ders yazılısını içerecek, her bir ders </a:t>
            </a:r>
            <a:r>
              <a:rPr lang="tr-TR" dirty="0" smtClean="0"/>
              <a:t>yazılısı için </a:t>
            </a:r>
            <a:r>
              <a:rPr lang="tr-TR" dirty="0"/>
              <a:t>çoktan seçmeli 20 soru sorulacak ve her bir ders yazılısının süresi 40 dakika olacaktır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.Öğrenciler</a:t>
            </a:r>
            <a:r>
              <a:rPr lang="tr-TR" dirty="0"/>
              <a:t>, bilgisayar özelliği bulunan her türlü cihazlar ve saat fonksiyonu </a:t>
            </a:r>
            <a:r>
              <a:rPr lang="tr-TR" dirty="0" smtClean="0"/>
              <a:t>dışında özellikleri </a:t>
            </a:r>
            <a:r>
              <a:rPr lang="tr-TR" dirty="0"/>
              <a:t>bulunan saatler ile sözlük, hesap cetveli, hesap makinesi, çağrı cihazı, </a:t>
            </a:r>
            <a:r>
              <a:rPr lang="tr-TR" dirty="0" smtClean="0"/>
              <a:t>cep telefonu</a:t>
            </a:r>
            <a:r>
              <a:rPr lang="tr-TR" dirty="0"/>
              <a:t>, telsiz veya radyo gibi iletişim araçları ile sınava alınmayacaklardır. </a:t>
            </a:r>
            <a:r>
              <a:rPr lang="tr-TR" dirty="0" smtClean="0"/>
              <a:t>Bunları bulundurduğu </a:t>
            </a:r>
            <a:r>
              <a:rPr lang="tr-TR" dirty="0"/>
              <a:t>tespit edilen öğrencinin sınavı, </a:t>
            </a:r>
            <a:r>
              <a:rPr lang="tr-TR" dirty="0" smtClean="0"/>
              <a:t>sınav kurallarının </a:t>
            </a:r>
            <a:r>
              <a:rPr lang="tr-TR" dirty="0"/>
              <a:t>ihlali gerekçesiyle </a:t>
            </a:r>
            <a:r>
              <a:rPr lang="tr-TR" dirty="0" smtClean="0"/>
              <a:t>sınav salonundaki </a:t>
            </a:r>
            <a:r>
              <a:rPr lang="tr-TR" dirty="0"/>
              <a:t>görevlilerce hazırlanan tutanakla geçersiz sayılacaktır.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946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582341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.Öğrenciler</a:t>
            </a:r>
            <a:r>
              <a:rPr lang="tr-TR" dirty="0"/>
              <a:t>, sınıf öğrenci yoklama listesinde belirtilen sınıf ve sıra numarasında </a:t>
            </a:r>
            <a:r>
              <a:rPr lang="tr-TR" dirty="0" smtClean="0"/>
              <a:t>oturacaktır. Gerektiğinde </a:t>
            </a:r>
            <a:r>
              <a:rPr lang="tr-TR" dirty="0"/>
              <a:t>öğrencinin yerini değiştirme yetkisi sınıflarda salon görevlisi öğretmenlere </a:t>
            </a:r>
            <a:r>
              <a:rPr lang="tr-TR" dirty="0" smtClean="0"/>
              <a:t>ait olacaktır</a:t>
            </a:r>
            <a:r>
              <a:rPr lang="tr-TR" dirty="0"/>
              <a:t>. Sınav başlamadan önce görevli öğretmenler sınavda uyulacak </a:t>
            </a:r>
            <a:r>
              <a:rPr lang="tr-TR" dirty="0" smtClean="0"/>
              <a:t>kuralları hatırlatacak</a:t>
            </a:r>
            <a:r>
              <a:rPr lang="tr-TR" dirty="0"/>
              <a:t>, sınav evrakının bulunduğu güvenlik torbalarını öğrencilerin önünde </a:t>
            </a:r>
            <a:r>
              <a:rPr lang="tr-TR" dirty="0" smtClean="0"/>
              <a:t>açarak cevap </a:t>
            </a:r>
            <a:r>
              <a:rPr lang="tr-TR" dirty="0"/>
              <a:t>kâğıtlarını ve soru kitapçıklarını dağıtacaktır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</a:t>
            </a:r>
            <a:r>
              <a:rPr lang="tr-TR" dirty="0"/>
              <a:t>, cevap kâğıdında yazılı olan T.C. kimlik numarası, adı ve soyadı bilgilerini </a:t>
            </a:r>
            <a:r>
              <a:rPr lang="tr-TR" dirty="0" smtClean="0"/>
              <a:t>kontrol edecek</a:t>
            </a:r>
            <a:r>
              <a:rPr lang="tr-TR" dirty="0"/>
              <a:t>, hata varsa sınav görevlilerine söyleyecek, sınav görevlileri bu durumu </a:t>
            </a:r>
            <a:r>
              <a:rPr lang="tr-TR" dirty="0" smtClean="0"/>
              <a:t>tutanak altına </a:t>
            </a:r>
            <a:r>
              <a:rPr lang="tr-TR" dirty="0"/>
              <a:t>alacaktır. Öğrencinin adına düzenlenmiş cevap kâğıdı bulunmuyorsa </a:t>
            </a:r>
            <a:r>
              <a:rPr lang="tr-TR" dirty="0" smtClean="0"/>
              <a:t>veya kullanılamayacak </a:t>
            </a:r>
            <a:r>
              <a:rPr lang="tr-TR" dirty="0"/>
              <a:t>durumdaysa yeni bir cevap kâğıdına öğrenci, kimlik bilgilerini </a:t>
            </a:r>
            <a:r>
              <a:rPr lang="tr-TR" dirty="0" smtClean="0"/>
              <a:t>sınavda görevli </a:t>
            </a:r>
            <a:r>
              <a:rPr lang="tr-TR" dirty="0"/>
              <a:t>öğretmenin açıklamalarına göre yazacak </a:t>
            </a:r>
            <a:r>
              <a:rPr lang="tr-TR" dirty="0" smtClean="0"/>
              <a:t>ve kodlayacaktır</a:t>
            </a:r>
            <a:r>
              <a:rPr lang="tr-TR" dirty="0"/>
              <a:t>. Öğrenciye verilen </a:t>
            </a:r>
            <a:r>
              <a:rPr lang="tr-TR" dirty="0" smtClean="0"/>
              <a:t>yeni cevap </a:t>
            </a:r>
            <a:r>
              <a:rPr lang="tr-TR" dirty="0"/>
              <a:t>kâğıdında öğrenci bilgisinin yer aldığı bölümde yapılan hatalı veya </a:t>
            </a:r>
            <a:r>
              <a:rPr lang="tr-TR" dirty="0" smtClean="0"/>
              <a:t>eksik kodlamadan </a:t>
            </a:r>
            <a:r>
              <a:rPr lang="tr-TR" dirty="0"/>
              <a:t>öğrenci ile birlikte salon görevlileri de sorumlu olacaklardır.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0831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7504" y="1196752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.Sınav </a:t>
            </a:r>
            <a:r>
              <a:rPr lang="tr-TR" dirty="0"/>
              <a:t>görevlileri, dağıtılan sınav evrakında yer alan bilgilerin öğrenciye ait olup </a:t>
            </a:r>
            <a:r>
              <a:rPr lang="tr-TR" dirty="0" smtClean="0"/>
              <a:t>olmadığını kontrol </a:t>
            </a:r>
            <a:r>
              <a:rPr lang="tr-TR" dirty="0"/>
              <a:t>edecektir. Öğrenciler sınav öncesinde soru kitapçıklarını kontrol ederek eksik </a:t>
            </a:r>
            <a:r>
              <a:rPr lang="tr-TR" dirty="0" smtClean="0"/>
              <a:t>sayfa veya </a:t>
            </a:r>
            <a:r>
              <a:rPr lang="tr-TR" dirty="0"/>
              <a:t>baskı hatası tespit ederse kitapçığın değiştirilmesini isteyecektir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.Her </a:t>
            </a:r>
            <a:r>
              <a:rPr lang="tr-TR" dirty="0"/>
              <a:t>bir ders yazılısı başladıktan sonra ilk 15 (</a:t>
            </a:r>
            <a:r>
              <a:rPr lang="tr-TR" dirty="0" err="1"/>
              <a:t>onbeş</a:t>
            </a:r>
            <a:r>
              <a:rPr lang="tr-TR" dirty="0"/>
              <a:t>) dakika içerisinde gelen </a:t>
            </a:r>
            <a:r>
              <a:rPr lang="tr-TR" dirty="0" smtClean="0"/>
              <a:t>öğrenciler sınava </a:t>
            </a:r>
            <a:r>
              <a:rPr lang="tr-TR" dirty="0"/>
              <a:t>alınacaktır. Geç gelen öğrencilere ek süre verilmeyecektir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.Her </a:t>
            </a:r>
            <a:r>
              <a:rPr lang="tr-TR" dirty="0"/>
              <a:t>bir ders yazılısı başladıktan sonra ilk 20 (yirmi) dakika süresince </a:t>
            </a:r>
            <a:r>
              <a:rPr lang="tr-TR" dirty="0" smtClean="0"/>
              <a:t>öğrenciler sınıflarından </a:t>
            </a:r>
            <a:r>
              <a:rPr lang="tr-TR" dirty="0"/>
              <a:t>çıkmayacak, ilk 20 (yirmi) dakika tamamlandıktan sonra sınavını </a:t>
            </a:r>
            <a:r>
              <a:rPr lang="tr-TR" dirty="0" smtClean="0"/>
              <a:t>tamamlayan öğrenci </a:t>
            </a:r>
            <a:r>
              <a:rPr lang="tr-TR" dirty="0"/>
              <a:t>sınıftan çıkabilecektir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.Her </a:t>
            </a:r>
            <a:r>
              <a:rPr lang="tr-TR" dirty="0"/>
              <a:t>derse ait sınav süresinin tamamlanmasına 5 (beş) dakika kala öğrenciler </a:t>
            </a:r>
            <a:r>
              <a:rPr lang="tr-TR" dirty="0" smtClean="0"/>
              <a:t>sınıftan çıkarılmayacaktır</a:t>
            </a:r>
            <a:r>
              <a:rPr lang="tr-TR" dirty="0"/>
              <a:t>. Her ders sınavı tamamlanana kadar özel eğitim tedbiri olan </a:t>
            </a:r>
            <a:r>
              <a:rPr lang="tr-TR" dirty="0" smtClean="0"/>
              <a:t>öğrenciler hariç </a:t>
            </a:r>
            <a:r>
              <a:rPr lang="tr-TR" dirty="0"/>
              <a:t>sınıfta en az iki öğrencinin kalmasına dikkat edilecektir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</a:t>
            </a:r>
            <a:r>
              <a:rPr lang="tr-TR" dirty="0"/>
              <a:t>, cevap kâğıdı üzerindeki kitapçık türü ve cevap bilgileri işaretlemelerini </a:t>
            </a:r>
            <a:r>
              <a:rPr lang="tr-TR" dirty="0" smtClean="0"/>
              <a:t>siyah yumuşak </a:t>
            </a:r>
            <a:r>
              <a:rPr lang="tr-TR" dirty="0"/>
              <a:t>uçlu kurşun kalemle yapacaktır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</a:t>
            </a:r>
            <a:r>
              <a:rPr lang="tr-TR" dirty="0"/>
              <a:t>, cevap kâğıdındaki imza bölümüne </a:t>
            </a:r>
            <a:r>
              <a:rPr lang="tr-TR" b="1" dirty="0"/>
              <a:t>imzasını silinmeyen bir kalemle </a:t>
            </a:r>
            <a:r>
              <a:rPr lang="tr-TR" dirty="0"/>
              <a:t>atacaktır</a:t>
            </a:r>
            <a:r>
              <a:rPr lang="tr-TR" dirty="0" smtClean="0"/>
              <a:t>.</a:t>
            </a:r>
          </a:p>
          <a:p>
            <a:r>
              <a:rPr lang="tr-TR" dirty="0"/>
              <a:t>	</a:t>
            </a:r>
            <a:r>
              <a:rPr lang="tr-TR" dirty="0" smtClean="0"/>
              <a:t>.Cevap </a:t>
            </a:r>
            <a:r>
              <a:rPr lang="tr-TR" dirty="0"/>
              <a:t>kâğıdında bulunan </a:t>
            </a:r>
            <a:r>
              <a:rPr lang="tr-TR" b="1" dirty="0"/>
              <a:t>“Bu alanda işaretleme yapmayınız.” </a:t>
            </a:r>
            <a:r>
              <a:rPr lang="tr-TR" dirty="0"/>
              <a:t>kısmı hiçbir </a:t>
            </a:r>
            <a:r>
              <a:rPr lang="tr-TR" dirty="0" smtClean="0"/>
              <a:t>şekilde işaretlenmeyecektir</a:t>
            </a:r>
            <a:r>
              <a:rPr lang="tr-TR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970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124744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.Soru </a:t>
            </a:r>
            <a:r>
              <a:rPr lang="tr-TR" dirty="0"/>
              <a:t>kitapçığının A, B, C ve D olmak üzere dört ayrı türü olup öğrenci, A </a:t>
            </a:r>
            <a:r>
              <a:rPr lang="tr-TR" dirty="0" smtClean="0"/>
              <a:t>kitapçığını kullanıyorsa </a:t>
            </a:r>
            <a:r>
              <a:rPr lang="tr-TR" dirty="0"/>
              <a:t>cevap kâğıdında kitapçık türü bölümünün “A” yuvarlağını, B </a:t>
            </a:r>
            <a:r>
              <a:rPr lang="tr-TR" dirty="0" smtClean="0"/>
              <a:t>kitapçığını kullanıyorsa </a:t>
            </a:r>
            <a:r>
              <a:rPr lang="tr-TR" dirty="0"/>
              <a:t>“B” yuvarlağını, C kitapçığını kullanıyorsa “C” yuvarlağını ve D </a:t>
            </a:r>
            <a:r>
              <a:rPr lang="tr-TR" dirty="0" smtClean="0"/>
              <a:t>kitapçığını kullanıyorsa </a:t>
            </a:r>
            <a:r>
              <a:rPr lang="tr-TR" dirty="0"/>
              <a:t>“D” yuvarlağını işaretleyecektir. </a:t>
            </a:r>
            <a:r>
              <a:rPr lang="tr-TR" b="1" dirty="0"/>
              <a:t>Sınav görevlileri de doğru </a:t>
            </a:r>
            <a:r>
              <a:rPr lang="tr-TR" b="1" dirty="0" smtClean="0"/>
              <a:t>işaretlemenin yapılmasını </a:t>
            </a:r>
            <a:r>
              <a:rPr lang="tr-TR" b="1" dirty="0"/>
              <a:t>mutlaka kontrol edecektir. Sınıf öğrenci yoklama listesine kitapçık </a:t>
            </a:r>
            <a:r>
              <a:rPr lang="tr-TR" b="1" dirty="0" smtClean="0"/>
              <a:t>türünün kodlanacağı </a:t>
            </a:r>
            <a:r>
              <a:rPr lang="tr-TR" b="1" dirty="0"/>
              <a:t>ilgili bölüme salon görevlileri dikkatli bir şekilde, öğrenciye </a:t>
            </a:r>
            <a:r>
              <a:rPr lang="tr-TR" b="1" dirty="0" smtClean="0"/>
              <a:t>verilen kitapçık </a:t>
            </a:r>
            <a:r>
              <a:rPr lang="tr-TR" b="1" dirty="0"/>
              <a:t>türü ile cevap kâğıdında yer alan kitapçık türü kodlamasını kontrol </a:t>
            </a:r>
            <a:r>
              <a:rPr lang="tr-TR" b="1" dirty="0" smtClean="0"/>
              <a:t>ederek yazacaktır.</a:t>
            </a:r>
          </a:p>
          <a:p>
            <a:pPr algn="just"/>
            <a:r>
              <a:rPr lang="tr-TR" b="1" dirty="0"/>
              <a:t>	</a:t>
            </a:r>
            <a:r>
              <a:rPr lang="tr-TR" b="1" dirty="0" smtClean="0"/>
              <a:t>.</a:t>
            </a:r>
            <a:r>
              <a:rPr lang="tr-TR" dirty="0" smtClean="0"/>
              <a:t>Öğrenciler</a:t>
            </a:r>
            <a:r>
              <a:rPr lang="tr-TR" dirty="0"/>
              <a:t>, cevaplarını siyah kurşun kalemle, soru kitapçığında yer alan açıklamalarda </a:t>
            </a:r>
            <a:r>
              <a:rPr lang="tr-TR" dirty="0" smtClean="0"/>
              <a:t>ve cevap </a:t>
            </a:r>
            <a:r>
              <a:rPr lang="tr-TR" dirty="0"/>
              <a:t>kâğıdında belirtilen örnekte olduğu gibi, yuvarlağın dışına taşırmadan </a:t>
            </a:r>
            <a:r>
              <a:rPr lang="tr-TR" dirty="0" smtClean="0"/>
              <a:t>cevap kâğıdında </a:t>
            </a:r>
            <a:r>
              <a:rPr lang="tr-TR" dirty="0"/>
              <a:t>ilgili seçeneği bularak işaretleyeceklerdir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.Cevap </a:t>
            </a:r>
            <a:r>
              <a:rPr lang="tr-TR" dirty="0"/>
              <a:t>kâğıdına işaretlenmeyen cevaplar değerlendirme işlemine alınmayacaktır. </a:t>
            </a:r>
            <a:r>
              <a:rPr lang="tr-TR" dirty="0" smtClean="0"/>
              <a:t>Sınavlar başlamadan </a:t>
            </a:r>
            <a:r>
              <a:rPr lang="tr-TR" dirty="0"/>
              <a:t>önce salon görevlileri öğrencilere soruların cevaplarının cevap </a:t>
            </a:r>
            <a:r>
              <a:rPr lang="tr-TR" dirty="0" smtClean="0"/>
              <a:t>kâğıdına mutlaka </a:t>
            </a:r>
            <a:r>
              <a:rPr lang="tr-TR" dirty="0"/>
              <a:t>işaretlenmesi hususunda gerekli uyarıyı yapacaktır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.Sınavlar </a:t>
            </a:r>
            <a:r>
              <a:rPr lang="tr-TR" dirty="0"/>
              <a:t>esnasında kopya çekildiğinin sınav görevlilerince tespit edilmesi hâlinde </a:t>
            </a:r>
            <a:r>
              <a:rPr lang="tr-TR" dirty="0" smtClean="0"/>
              <a:t>kopya çeken </a:t>
            </a:r>
            <a:r>
              <a:rPr lang="tr-TR" dirty="0"/>
              <a:t>öğrencilerin sınavları iptal edilecektir. Salon görevlileri kopya çektiğini tespit </a:t>
            </a:r>
            <a:r>
              <a:rPr lang="tr-TR" dirty="0" smtClean="0"/>
              <a:t>ettiği öğrencilerle </a:t>
            </a:r>
            <a:r>
              <a:rPr lang="tr-TR" dirty="0"/>
              <a:t>ilgili durumu açıklayıcı tutanak hazırlayarak sınav evrakı ile </a:t>
            </a:r>
            <a:r>
              <a:rPr lang="tr-TR" dirty="0" smtClean="0"/>
              <a:t>birlikte </a:t>
            </a:r>
            <a:r>
              <a:rPr lang="tr-TR" dirty="0" err="1" smtClean="0"/>
              <a:t>ÖDSGM’ye</a:t>
            </a:r>
            <a:r>
              <a:rPr lang="tr-TR" dirty="0" smtClean="0"/>
              <a:t> </a:t>
            </a:r>
            <a:r>
              <a:rPr lang="tr-TR" dirty="0"/>
              <a:t>gönderecektir.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893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11777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	.Salon </a:t>
            </a:r>
            <a:r>
              <a:rPr lang="tr-TR" b="1" dirty="0"/>
              <a:t>görevlileri Ek-2 de yer alan örneklere uygun (sıraların </a:t>
            </a:r>
            <a:r>
              <a:rPr lang="tr-TR" b="1" dirty="0" smtClean="0"/>
              <a:t>numaralandırılması, kitapçık </a:t>
            </a:r>
            <a:r>
              <a:rPr lang="tr-TR" b="1" dirty="0"/>
              <a:t>türü dağıtımı) oturma düzeni oluşturacak ve bu düzeni salon </a:t>
            </a:r>
            <a:r>
              <a:rPr lang="tr-TR" b="1" dirty="0" smtClean="0"/>
              <a:t>güvenlik poşetinden </a:t>
            </a:r>
            <a:r>
              <a:rPr lang="tr-TR" b="1" dirty="0"/>
              <a:t>çıkan “Öğrenci Yoklama Listesi” </a:t>
            </a:r>
            <a:r>
              <a:rPr lang="tr-TR" b="1" dirty="0" err="1"/>
              <a:t>nde</a:t>
            </a:r>
            <a:r>
              <a:rPr lang="tr-TR" b="1" dirty="0"/>
              <a:t> yer alan “Salon Oturma Düzeni</a:t>
            </a:r>
            <a:r>
              <a:rPr lang="tr-TR" b="1" dirty="0" smtClean="0"/>
              <a:t>”</a:t>
            </a:r>
            <a:r>
              <a:rPr lang="tr-TR" b="1" dirty="0"/>
              <a:t> alanına örnekteki gibi işleyerek her bir ders sınavı için cevap kâğıtlarıyla birlikte </a:t>
            </a:r>
            <a:r>
              <a:rPr lang="tr-TR" b="1" dirty="0" smtClean="0"/>
              <a:t>sınav güvenlik </a:t>
            </a:r>
            <a:r>
              <a:rPr lang="tr-TR" b="1" dirty="0"/>
              <a:t>poşeti içerisine koyacaktır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/>
              <a:t>	</a:t>
            </a:r>
            <a:r>
              <a:rPr lang="tr-TR" b="1" dirty="0" smtClean="0"/>
              <a:t>.</a:t>
            </a:r>
            <a:r>
              <a:rPr lang="tr-TR" dirty="0" smtClean="0"/>
              <a:t>Sınav </a:t>
            </a:r>
            <a:r>
              <a:rPr lang="tr-TR" dirty="0"/>
              <a:t>bitiminden sonra</a:t>
            </a:r>
            <a:r>
              <a:rPr lang="tr-TR" dirty="0" smtClean="0"/>
              <a:t>,</a:t>
            </a:r>
          </a:p>
          <a:p>
            <a:pPr algn="just"/>
            <a:r>
              <a:rPr lang="tr-TR" dirty="0"/>
              <a:t>	</a:t>
            </a:r>
            <a:r>
              <a:rPr lang="tr-TR" b="1" dirty="0"/>
              <a:t>Öğrenciler, </a:t>
            </a:r>
            <a:r>
              <a:rPr lang="tr-TR" dirty="0"/>
              <a:t>cevap kâğıdını sınav görevlilerine teslim edecek ve sınıf öğrenci</a:t>
            </a:r>
          </a:p>
          <a:p>
            <a:pPr algn="just"/>
            <a:r>
              <a:rPr lang="tr-TR" dirty="0"/>
              <a:t>yoklama listesine imzalarını atacaktır. Sınavlarını tamamlayan öğrencilerin </a:t>
            </a:r>
            <a:r>
              <a:rPr lang="tr-TR" dirty="0" smtClean="0"/>
              <a:t>sınav evrakı </a:t>
            </a:r>
            <a:r>
              <a:rPr lang="tr-TR" dirty="0"/>
              <a:t>kesinlikle öğrenci sırasında bırakılmayacaktır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b="1" dirty="0"/>
              <a:t>Sınav görevlileri, </a:t>
            </a:r>
            <a:r>
              <a:rPr lang="tr-TR" dirty="0"/>
              <a:t>sınava ait evrakı öğrencilerin önünde kontrol </a:t>
            </a:r>
            <a:r>
              <a:rPr lang="tr-TR" dirty="0" smtClean="0"/>
              <a:t>ederek toplayacak</a:t>
            </a:r>
            <a:r>
              <a:rPr lang="tr-TR" dirty="0"/>
              <a:t>, cevap kâğıtlarını sınav güvenlik torbasına koyup kapattıktan </a:t>
            </a:r>
            <a:r>
              <a:rPr lang="tr-TR" dirty="0" smtClean="0"/>
              <a:t>sonra soru </a:t>
            </a:r>
            <a:r>
              <a:rPr lang="tr-TR" dirty="0"/>
              <a:t>kitapçıklarıyla birlikte bina sınav komisyonuna teslim edecektir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b="1" dirty="0"/>
              <a:t>Bina sınav komisyonu, </a:t>
            </a:r>
            <a:r>
              <a:rPr lang="tr-TR" dirty="0"/>
              <a:t>sınıflardan gelen sınav güvenlik torbalarını </a:t>
            </a:r>
            <a:r>
              <a:rPr lang="tr-TR" dirty="0" smtClean="0"/>
              <a:t>dönüş sınav </a:t>
            </a:r>
            <a:r>
              <a:rPr lang="tr-TR" dirty="0"/>
              <a:t>evrak kutularına koyarak seri numaralı güvenlik kilidi ile bu </a:t>
            </a:r>
            <a:r>
              <a:rPr lang="tr-TR" dirty="0" smtClean="0"/>
              <a:t>kutuları kapatacak </a:t>
            </a:r>
            <a:r>
              <a:rPr lang="tr-TR" dirty="0"/>
              <a:t>ve görevli kuryelere tutanakla teslim edecektir. Kitapçıklar </a:t>
            </a:r>
            <a:r>
              <a:rPr lang="tr-TR" dirty="0" smtClean="0"/>
              <a:t>okullarda bırakılacak </a:t>
            </a:r>
            <a:r>
              <a:rPr lang="tr-TR" dirty="0"/>
              <a:t>olup ikinci gün oturumu tamamlandıktan sonraki gün </a:t>
            </a:r>
            <a:r>
              <a:rPr lang="tr-TR" dirty="0" smtClean="0"/>
              <a:t>isteyen öğrenciye </a:t>
            </a:r>
            <a:r>
              <a:rPr lang="tr-TR" dirty="0"/>
              <a:t>verilecektir.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738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29</a:t>
            </a:fld>
            <a:endParaRPr lang="tr-TR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15008" y="910717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MAZERET SINAVININ UYGULANMASI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107504" y="1556792"/>
            <a:ext cx="8821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.Ortak </a:t>
            </a:r>
            <a:r>
              <a:rPr lang="tr-TR" dirty="0"/>
              <a:t>sınav/sınavlara girmeyen öğrencilerden mazeretleri okul müdürlüğünce </a:t>
            </a:r>
            <a:r>
              <a:rPr lang="tr-TR" dirty="0" smtClean="0"/>
              <a:t>uygun görülenlerin </a:t>
            </a:r>
            <a:r>
              <a:rPr lang="tr-TR" dirty="0"/>
              <a:t>mazeret sınavları, sınav takviminde belirtilen tarihlerde yapılacaktır. </a:t>
            </a:r>
            <a:r>
              <a:rPr lang="tr-TR" dirty="0" smtClean="0"/>
              <a:t>Mazeret sınavları </a:t>
            </a:r>
            <a:r>
              <a:rPr lang="tr-TR" dirty="0"/>
              <a:t>da her gün üç ders yazılısı tek oturum olmak üzere iki günde iki oturum </a:t>
            </a:r>
            <a:r>
              <a:rPr lang="tr-TR" dirty="0" smtClean="0"/>
              <a:t>hâlinde Bakanlık </a:t>
            </a:r>
            <a:r>
              <a:rPr lang="tr-TR" dirty="0"/>
              <a:t>tarafından belirlenecek okullarda yapılacaktır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.Mazeretlerini </a:t>
            </a:r>
            <a:r>
              <a:rPr lang="tr-TR" dirty="0"/>
              <a:t>ortak sınavlardan önce bildiren ve sınav </a:t>
            </a:r>
            <a:r>
              <a:rPr lang="tr-TR" dirty="0" smtClean="0"/>
              <a:t>günü mazeretli/mazeretsiz olarak ortak </a:t>
            </a:r>
            <a:r>
              <a:rPr lang="tr-TR" dirty="0"/>
              <a:t>sınavlara girmeyen öğrencilerin bilgileri sınavların yapıldığı gün her bir ders </a:t>
            </a:r>
            <a:r>
              <a:rPr lang="tr-TR" dirty="0" smtClean="0"/>
              <a:t>yazılısından sonra </a:t>
            </a:r>
            <a:r>
              <a:rPr lang="tr-TR" dirty="0"/>
              <a:t>veya son ders yazılısının ardından e-Okul Sistemine okul müdürlüğü </a:t>
            </a:r>
            <a:r>
              <a:rPr lang="tr-TR" dirty="0" smtClean="0"/>
              <a:t>tarafından işlenecektir.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.Mazeret </a:t>
            </a:r>
            <a:r>
              <a:rPr lang="tr-TR" dirty="0"/>
              <a:t>sınavına katılması uygun görülen öğrencilerin bilgileri sınavlar </a:t>
            </a:r>
            <a:r>
              <a:rPr lang="tr-TR" dirty="0" smtClean="0"/>
              <a:t>tamamlandıktan sonra </a:t>
            </a:r>
            <a:r>
              <a:rPr lang="tr-TR" dirty="0"/>
              <a:t>e-Okul Sistemine 5 (beş) takvim günü içerisinde girilecektir. Bu süre tamamlandıktan </a:t>
            </a:r>
            <a:r>
              <a:rPr lang="tr-TR" dirty="0" smtClean="0"/>
              <a:t>sonra gelen </a:t>
            </a:r>
            <a:r>
              <a:rPr lang="tr-TR" dirty="0"/>
              <a:t>talepler işleme alınmayacak olup, sorumluluk okul müdürlüğüne ait olacaktır.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650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</a:t>
            </a:fld>
            <a:endParaRPr lang="tr-TR" alt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9473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492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7504" y="9807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SINAVIN DEĞERLENDİRİLMESİ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7504" y="162880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.</a:t>
            </a:r>
            <a:r>
              <a:rPr lang="tr-TR" dirty="0" smtClean="0"/>
              <a:t>Ortak </a:t>
            </a:r>
            <a:r>
              <a:rPr lang="tr-TR" dirty="0"/>
              <a:t>sınavlara katılacak olan öğrencilerin puanı tek puan türünde hesaplanacaktır.</a:t>
            </a:r>
          </a:p>
          <a:p>
            <a:pPr algn="just"/>
            <a:r>
              <a:rPr lang="tr-TR" b="1" dirty="0" smtClean="0"/>
              <a:t>.</a:t>
            </a:r>
            <a:r>
              <a:rPr lang="tr-TR" dirty="0" smtClean="0"/>
              <a:t>Her </a:t>
            </a:r>
            <a:r>
              <a:rPr lang="tr-TR" dirty="0"/>
              <a:t>soru eşit ağırlığa sahip olacaktır.</a:t>
            </a:r>
          </a:p>
          <a:p>
            <a:pPr algn="just"/>
            <a:r>
              <a:rPr lang="tr-TR" b="1" dirty="0" smtClean="0"/>
              <a:t>.</a:t>
            </a:r>
            <a:r>
              <a:rPr lang="tr-TR" dirty="0" smtClean="0"/>
              <a:t>Her </a:t>
            </a:r>
            <a:r>
              <a:rPr lang="tr-TR" dirty="0"/>
              <a:t>adayın cevap kâğıdı, 2 (iki) adet optik okuyucu tarafından çift kontrol sistemiyle</a:t>
            </a:r>
          </a:p>
          <a:p>
            <a:pPr algn="just"/>
            <a:r>
              <a:rPr lang="tr-TR" dirty="0"/>
              <a:t>okutulacaktır.</a:t>
            </a:r>
          </a:p>
          <a:p>
            <a:pPr algn="just"/>
            <a:r>
              <a:rPr lang="tr-TR" b="1" dirty="0"/>
              <a:t>.</a:t>
            </a:r>
            <a:r>
              <a:rPr lang="tr-TR" dirty="0" smtClean="0"/>
              <a:t>Her </a:t>
            </a:r>
            <a:r>
              <a:rPr lang="tr-TR" dirty="0"/>
              <a:t>test için doğru cevap sayıları esas alınarak ham puanlar hesaplanacaktır.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1756" y="3143365"/>
            <a:ext cx="886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.</a:t>
            </a:r>
            <a:r>
              <a:rPr lang="tr-TR" dirty="0" smtClean="0"/>
              <a:t>Yanlış </a:t>
            </a:r>
            <a:r>
              <a:rPr lang="tr-TR" dirty="0"/>
              <a:t>cevap sayısı doğru cevap sayısını etkilemeyecektir.</a:t>
            </a:r>
          </a:p>
          <a:p>
            <a:r>
              <a:rPr lang="tr-TR" b="1" dirty="0"/>
              <a:t>.</a:t>
            </a:r>
            <a:r>
              <a:rPr lang="tr-TR" dirty="0" smtClean="0"/>
              <a:t>Dönem </a:t>
            </a:r>
            <a:r>
              <a:rPr lang="tr-TR" dirty="0"/>
              <a:t>puanı hesaplamasında kullanılacak olan sınav puanı;</a:t>
            </a:r>
          </a:p>
          <a:p>
            <a:r>
              <a:rPr lang="tr-TR" dirty="0"/>
              <a:t>[(Doğru Sayısı / Soru Sayısı) x 100] formülü ile hesaplanacaktır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/>
              <a:t>.</a:t>
            </a:r>
            <a:r>
              <a:rPr lang="tr-TR" dirty="0" smtClean="0"/>
              <a:t>Salon </a:t>
            </a:r>
            <a:r>
              <a:rPr lang="tr-TR" dirty="0"/>
              <a:t>görevlilerince kopya çektiği tespit edilen öğrencilerin, kopya sonucu </a:t>
            </a:r>
            <a:r>
              <a:rPr lang="tr-TR" dirty="0" smtClean="0"/>
              <a:t>iptal edilen</a:t>
            </a:r>
            <a:r>
              <a:rPr lang="tr-TR" dirty="0"/>
              <a:t> </a:t>
            </a:r>
            <a:r>
              <a:rPr lang="tr-TR" dirty="0" smtClean="0"/>
              <a:t>dersin </a:t>
            </a:r>
            <a:r>
              <a:rPr lang="tr-TR" dirty="0"/>
              <a:t>sınavı puanla değerlendirilmez. Ancak dönem puanı ve ortaöğretime </a:t>
            </a:r>
            <a:r>
              <a:rPr lang="tr-TR" dirty="0" smtClean="0"/>
              <a:t>yerleştirmeye esas </a:t>
            </a:r>
            <a:r>
              <a:rPr lang="tr-TR" dirty="0"/>
              <a:t>puan hesaplamalarında sınav adedi tam olarak alınır</a:t>
            </a:r>
            <a:r>
              <a:rPr lang="tr-TR" dirty="0" smtClean="0"/>
              <a:t>.</a:t>
            </a:r>
          </a:p>
          <a:p>
            <a:r>
              <a:rPr lang="tr-TR" b="1" dirty="0"/>
              <a:t>.</a:t>
            </a:r>
            <a:r>
              <a:rPr lang="tr-TR" dirty="0" smtClean="0"/>
              <a:t>Soru </a:t>
            </a:r>
            <a:r>
              <a:rPr lang="tr-TR" dirty="0"/>
              <a:t>iptali olması durumunda ilgili soru o ders sınavına katılan bütün öğrenciler için</a:t>
            </a:r>
          </a:p>
          <a:p>
            <a:r>
              <a:rPr lang="tr-TR" dirty="0"/>
              <a:t>doğru kabul edilerek değerlendirilecektir.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518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2" name="Dikdörtgen 1"/>
          <p:cNvSpPr/>
          <p:nvPr/>
        </p:nvSpPr>
        <p:spPr>
          <a:xfrm>
            <a:off x="107504" y="9807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ORTAK SINAVLARIN GEÇERSİZ SAYILACAĞI DURUMLAR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7504" y="1361081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.Ortak </a:t>
            </a:r>
            <a:r>
              <a:rPr lang="tr-TR" dirty="0"/>
              <a:t>sınavlara giriş şartlarını taşımadığı hâlde öğrencinin sınava girmesi,</a:t>
            </a:r>
          </a:p>
          <a:p>
            <a:pPr algn="just"/>
            <a:r>
              <a:rPr lang="tr-TR" b="1" dirty="0" smtClean="0"/>
              <a:t>	.</a:t>
            </a:r>
            <a:r>
              <a:rPr lang="tr-TR" dirty="0" smtClean="0"/>
              <a:t>Cevap </a:t>
            </a:r>
            <a:r>
              <a:rPr lang="tr-TR" dirty="0"/>
              <a:t>kâğıdının, dönüş sınav güvenlik kutu/çantasından çıkmaması, zarar görmüş ya </a:t>
            </a:r>
            <a:r>
              <a:rPr lang="tr-TR" dirty="0" smtClean="0"/>
              <a:t>da eksik </a:t>
            </a:r>
            <a:r>
              <a:rPr lang="tr-TR" dirty="0"/>
              <a:t>çıkması,</a:t>
            </a:r>
          </a:p>
          <a:p>
            <a:pPr algn="just"/>
            <a:r>
              <a:rPr lang="tr-TR" b="1" dirty="0" smtClean="0"/>
              <a:t>	.</a:t>
            </a:r>
            <a:r>
              <a:rPr lang="tr-TR" dirty="0" smtClean="0"/>
              <a:t>Öğrencinin </a:t>
            </a:r>
            <a:r>
              <a:rPr lang="tr-TR" dirty="0"/>
              <a:t>herhangi bir öğrenciden ya da dokümandan kopya çektiğinin </a:t>
            </a:r>
            <a:r>
              <a:rPr lang="tr-TR" dirty="0" smtClean="0"/>
              <a:t>sınav görevlilerince </a:t>
            </a:r>
            <a:r>
              <a:rPr lang="tr-TR" dirty="0"/>
              <a:t>tespit edilmesi,</a:t>
            </a:r>
          </a:p>
          <a:p>
            <a:pPr algn="just"/>
            <a:r>
              <a:rPr lang="tr-TR" b="1" dirty="0" smtClean="0"/>
              <a:t>	.</a:t>
            </a:r>
            <a:r>
              <a:rPr lang="tr-TR" dirty="0" smtClean="0"/>
              <a:t>Başka </a:t>
            </a:r>
            <a:r>
              <a:rPr lang="tr-TR" dirty="0"/>
              <a:t>öğrencinin sınav evrakının kullanılması,</a:t>
            </a:r>
          </a:p>
          <a:p>
            <a:pPr algn="just"/>
            <a:r>
              <a:rPr lang="tr-TR" b="1" dirty="0" smtClean="0"/>
              <a:t>	.</a:t>
            </a:r>
            <a:r>
              <a:rPr lang="tr-TR" dirty="0" smtClean="0"/>
              <a:t>Öğrencinin </a:t>
            </a:r>
            <a:r>
              <a:rPr lang="tr-TR" dirty="0"/>
              <a:t>yerine başkasının sınava girmesi,</a:t>
            </a:r>
          </a:p>
          <a:p>
            <a:pPr algn="just"/>
            <a:r>
              <a:rPr lang="tr-TR" b="1" dirty="0" smtClean="0"/>
              <a:t>	.</a:t>
            </a:r>
            <a:r>
              <a:rPr lang="tr-TR" dirty="0" smtClean="0"/>
              <a:t>Cevap </a:t>
            </a:r>
            <a:r>
              <a:rPr lang="tr-TR" dirty="0"/>
              <a:t>kâğıdının okunmasını engelleyecek gereksiz karalamalardan dolayı optik </a:t>
            </a:r>
            <a:r>
              <a:rPr lang="tr-TR" dirty="0" smtClean="0"/>
              <a:t>okuyucu tarafından </a:t>
            </a:r>
            <a:r>
              <a:rPr lang="tr-TR" dirty="0"/>
              <a:t>okunamaması</a:t>
            </a:r>
            <a:r>
              <a:rPr lang="tr-TR" dirty="0" smtClean="0"/>
              <a:t>,</a:t>
            </a:r>
          </a:p>
          <a:p>
            <a:pPr algn="just"/>
            <a:r>
              <a:rPr lang="tr-TR" dirty="0" smtClean="0"/>
              <a:t>	.Her </a:t>
            </a:r>
            <a:r>
              <a:rPr lang="tr-TR" dirty="0"/>
              <a:t>türlü bilgisayar özelliği bulunan cihazlar ve saat fonksiyonu dışında </a:t>
            </a:r>
            <a:r>
              <a:rPr lang="tr-TR" dirty="0" smtClean="0"/>
              <a:t>özellikleri bulunan </a:t>
            </a:r>
            <a:r>
              <a:rPr lang="tr-TR" dirty="0"/>
              <a:t>saatler ile cep telefonu, telsiz vb. iletişim araçları ve defter, kitap, sözlük, </a:t>
            </a:r>
            <a:r>
              <a:rPr lang="tr-TR" dirty="0" smtClean="0"/>
              <a:t>hesap cetveli </a:t>
            </a:r>
            <a:r>
              <a:rPr lang="tr-TR" dirty="0"/>
              <a:t>gibi araçları sınav anında öğrencinin yanında </a:t>
            </a:r>
            <a:r>
              <a:rPr lang="tr-TR" dirty="0" smtClean="0"/>
              <a:t>bulundurması</a:t>
            </a:r>
          </a:p>
          <a:p>
            <a:pPr algn="just"/>
            <a:r>
              <a:rPr lang="tr-TR" dirty="0" smtClean="0"/>
              <a:t>	 .Sınav </a:t>
            </a:r>
            <a:r>
              <a:rPr lang="tr-TR" dirty="0"/>
              <a:t>evrakının dönüş sınav güvenlik kutuları dışında posta ya da farklı bir yolla </a:t>
            </a:r>
            <a:r>
              <a:rPr lang="tr-TR" dirty="0" smtClean="0"/>
              <a:t>Bakanlığa gönderilmesi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.Öğrenci </a:t>
            </a:r>
            <a:r>
              <a:rPr lang="tr-TR" dirty="0"/>
              <a:t>tarafından sınav evrakına zarar verilmesi (soru kitapçığını ve/veya cevap </a:t>
            </a:r>
            <a:r>
              <a:rPr lang="tr-TR" dirty="0" smtClean="0"/>
              <a:t>kâğıdını yırtmak</a:t>
            </a:r>
            <a:r>
              <a:rPr lang="tr-TR" dirty="0"/>
              <a:t>, teslim etmemek ve benzeri) durumlarında Millî Eğitim Bakanlığı Merkezi </a:t>
            </a:r>
            <a:r>
              <a:rPr lang="tr-TR" dirty="0" smtClean="0"/>
              <a:t>Sistem Sınav </a:t>
            </a:r>
            <a:r>
              <a:rPr lang="tr-TR" dirty="0" err="1"/>
              <a:t>Yönergesi’nde</a:t>
            </a:r>
            <a:r>
              <a:rPr lang="tr-TR" dirty="0"/>
              <a:t> belirtilen sınav kuralları ihlal edildiği için sınav görevlilerinin </a:t>
            </a:r>
            <a:r>
              <a:rPr lang="tr-TR" dirty="0" smtClean="0"/>
              <a:t>ve yetkililerin </a:t>
            </a:r>
            <a:r>
              <a:rPr lang="tr-TR" dirty="0"/>
              <a:t>tuttuğu tutanaklar da dikkate alınarak öğrencinin sınavı geçersiz sayılacaktır.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4507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Tutanaklar</a:t>
            </a:r>
            <a:endParaRPr lang="tr-TR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971600" y="1052737"/>
            <a:ext cx="7920880" cy="244827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tr-TR" sz="1800" dirty="0" smtClean="0"/>
              <a:t>Sınav uygulama esasları ile gönderilen örnek tutanak kullanılmalı,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Tutanaklarda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/>
              <a:t>İ</a:t>
            </a:r>
            <a:r>
              <a:rPr lang="tr-TR" sz="1800" dirty="0" smtClean="0"/>
              <a:t>ki görevlinin de imzasının bulunması,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Sınav ili, ilçesi, okul adı, sınav tarihi, saati ve oturum bilgilerinin,</a:t>
            </a:r>
          </a:p>
          <a:p>
            <a:pPr lvl="1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800" dirty="0" smtClean="0"/>
              <a:t>Öğrenci/Aday kimlik bilgilerinin açıkça yazılması,</a:t>
            </a:r>
          </a:p>
          <a:p>
            <a:pPr algn="just">
              <a:buClr>
                <a:srgbClr val="C00000"/>
              </a:buClr>
            </a:pPr>
            <a:r>
              <a:rPr lang="tr-TR" sz="1800" dirty="0" smtClean="0"/>
              <a:t>Yaşanan sorunun ve yapılan uygulamanın tutanaklarda açıkça belirtilmesi gerekmektedir.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32</a:t>
            </a:fld>
            <a:endParaRPr lang="tr-TR">
              <a:solidFill>
                <a:prstClr val="white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41368"/>
            <a:ext cx="55298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9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Salon Yoklama Listesi – Oturum Tablosu ve Tutanak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971600" y="1052736"/>
            <a:ext cx="7920880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Öğrenci / Aday Salon Yoklama Listeleri Yenilendi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Yeni Salon yoklama listeleri optik form formatında hazırlanmış olup, üzerinde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Sınav ili, ilçesi, bina, salon ve sınav bilgileri,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Aday bilgileri, Salon sıra no, Kitapçık </a:t>
            </a:r>
            <a:r>
              <a:rPr lang="tr-TR" sz="1800" dirty="0">
                <a:solidFill>
                  <a:prstClr val="black"/>
                </a:solidFill>
              </a:rPr>
              <a:t>t</a:t>
            </a:r>
            <a:r>
              <a:rPr lang="tr-TR" sz="1800" dirty="0" smtClean="0">
                <a:solidFill>
                  <a:prstClr val="black"/>
                </a:solidFill>
              </a:rPr>
              <a:t>ürü kodlama alanı, sınava girmedi kodlama alanı  ve sınava giren adaylar için İmza alanı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Salon Oturma Düzeni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Tutanak alanı, mevcut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Yeni Salon yoklama listeleri cevap kağıtları gibi optik okuyucularda okunarak veri tabanına kaydedilecek ve resim olarak saklanacaktır,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Bu nedenle yeni salon yoklama listelerinin kullanıldığı sınavlarda ayrıca tutanak tutulmayacak, Salon yoklama listesi üzerinde bulunan TUTANAK ALANI kullanılacaktır.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endParaRPr lang="tr-TR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34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Yuvarlatılmış Dikdörtgen 57"/>
          <p:cNvSpPr/>
          <p:nvPr/>
        </p:nvSpPr>
        <p:spPr>
          <a:xfrm>
            <a:off x="467544" y="28765"/>
            <a:ext cx="8515200" cy="128701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4" name="Yuvarlatılmış Dikdörtgen 43"/>
          <p:cNvSpPr/>
          <p:nvPr/>
        </p:nvSpPr>
        <p:spPr>
          <a:xfrm>
            <a:off x="483988" y="1314440"/>
            <a:ext cx="8515200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164945" y="3513867"/>
            <a:ext cx="3407408" cy="25131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8" name="Yuvarlatılmış Dikdörtgen 47"/>
          <p:cNvSpPr/>
          <p:nvPr/>
        </p:nvSpPr>
        <p:spPr>
          <a:xfrm>
            <a:off x="3636545" y="3665298"/>
            <a:ext cx="5277365" cy="216383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1" name="Yuvarlatılmış Dikdörtgen 50"/>
          <p:cNvSpPr/>
          <p:nvPr/>
        </p:nvSpPr>
        <p:spPr>
          <a:xfrm>
            <a:off x="398710" y="6157228"/>
            <a:ext cx="8515200" cy="674474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35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71600" y="1458387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12345678901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20285" y="1458387"/>
            <a:ext cx="91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AKÇAPINAR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131840" y="145838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CÜNEYT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88024" y="1458387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İNGİLİZCE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Akış Çizelgesi: Bağlayıcı 9"/>
          <p:cNvSpPr/>
          <p:nvPr/>
        </p:nvSpPr>
        <p:spPr>
          <a:xfrm>
            <a:off x="6156176" y="1502800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810700" y="1412776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Kunstler Script" panose="030304020206070D0D06" pitchFamily="66" charset="0"/>
                <a:cs typeface="+mn-cs"/>
              </a:rPr>
              <a:t>CÜNEYT</a:t>
            </a:r>
            <a:endParaRPr lang="tr-TR" sz="1200" dirty="0">
              <a:solidFill>
                <a:prstClr val="black"/>
              </a:solidFill>
              <a:latin typeface="Kunstler Script" panose="030304020206070D0D06" pitchFamily="66" charset="0"/>
              <a:cs typeface="+mn-cs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71600" y="1639833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12345678803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020285" y="1639833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ELİBOL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131840" y="1639833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ADİL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788024" y="1639833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İNGİLİZCE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Akış Çizelgesi: Bağlayıcı 16"/>
          <p:cNvSpPr/>
          <p:nvPr/>
        </p:nvSpPr>
        <p:spPr>
          <a:xfrm>
            <a:off x="6380191" y="1681391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03578" y="450912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814021" y="17940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rPr>
              <a:t>GİRMEDİ</a:t>
            </a:r>
            <a:endParaRPr lang="tr-TR" sz="1200" b="1" dirty="0">
              <a:solidFill>
                <a:srgbClr val="4F81B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0072" y="1856488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22345678803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058757" y="1856488"/>
            <a:ext cx="647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BEKTAŞ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170312" y="185648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AHMET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788024" y="1856488"/>
            <a:ext cx="788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Calibri"/>
                <a:cs typeface="+mn-cs"/>
              </a:rPr>
              <a:t>İNGİLİZCE</a:t>
            </a:r>
            <a:endParaRPr lang="tr-TR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Akış Çizelgesi: Bağlayıcı 28"/>
          <p:cNvSpPr/>
          <p:nvPr/>
        </p:nvSpPr>
        <p:spPr>
          <a:xfrm>
            <a:off x="7308304" y="1856488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740352" y="155679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prstClr val="black"/>
                </a:solidFill>
                <a:latin typeface="Kunstler Script" panose="030304020206070D0D06" pitchFamily="66" charset="0"/>
                <a:cs typeface="+mn-cs"/>
              </a:rPr>
              <a:t>CÜNEYT</a:t>
            </a:r>
            <a:endParaRPr lang="tr-TR" sz="1200" dirty="0">
              <a:solidFill>
                <a:prstClr val="black"/>
              </a:solidFill>
              <a:latin typeface="Kunstler Script" panose="030304020206070D0D06" pitchFamily="66" charset="0"/>
              <a:cs typeface="+mn-cs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3705605" y="3985137"/>
            <a:ext cx="515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000" i="1" dirty="0" smtClean="0">
                <a:solidFill>
                  <a:srgbClr val="F79646">
                    <a:lumMod val="50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22345678803 T.C Kimlik numaralı Ahmet BEKTAŞ geçerli bir kimlik belgesi ibraz edemediğinden sınava girmemiştir. </a:t>
            </a:r>
            <a:endParaRPr lang="tr-TR" sz="2000" i="1" dirty="0">
              <a:solidFill>
                <a:srgbClr val="F79646">
                  <a:lumMod val="50000"/>
                </a:srgb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3" name="Düz Ok Bağlayıcısı 32"/>
          <p:cNvCxnSpPr/>
          <p:nvPr/>
        </p:nvCxnSpPr>
        <p:spPr>
          <a:xfrm flipH="1">
            <a:off x="683568" y="1982488"/>
            <a:ext cx="20010" cy="27574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40" name="U Dönüş Oku 39"/>
          <p:cNvSpPr/>
          <p:nvPr/>
        </p:nvSpPr>
        <p:spPr>
          <a:xfrm>
            <a:off x="1534414" y="4042995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1" name="U Dönüş Oku 40"/>
          <p:cNvSpPr/>
          <p:nvPr/>
        </p:nvSpPr>
        <p:spPr>
          <a:xfrm rot="10800000" flipH="1">
            <a:off x="2170061" y="5535383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2" name="U Dönüş Oku 41"/>
          <p:cNvSpPr/>
          <p:nvPr/>
        </p:nvSpPr>
        <p:spPr>
          <a:xfrm rot="10800000" flipH="1">
            <a:off x="976290" y="5568096"/>
            <a:ext cx="378546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3" name="U Dönüş Oku 42"/>
          <p:cNvSpPr/>
          <p:nvPr/>
        </p:nvSpPr>
        <p:spPr>
          <a:xfrm>
            <a:off x="2722963" y="4020767"/>
            <a:ext cx="402274" cy="325610"/>
          </a:xfrm>
          <a:prstGeom prst="uturnArrow">
            <a:avLst>
              <a:gd name="adj1" fmla="val 19667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3477447" y="2271542"/>
            <a:ext cx="2520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C00000"/>
                </a:solidFill>
                <a:latin typeface="Calibri"/>
                <a:cs typeface="+mn-cs"/>
              </a:rPr>
              <a:t>Kitapçık Türleri Bu Alana Kodlanacak</a:t>
            </a:r>
            <a:endParaRPr lang="tr-TR" sz="12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cxnSp>
        <p:nvCxnSpPr>
          <p:cNvPr id="47" name="Düz Ok Bağlayıcısı 46"/>
          <p:cNvCxnSpPr>
            <a:stCxn id="45" idx="3"/>
          </p:cNvCxnSpPr>
          <p:nvPr/>
        </p:nvCxnSpPr>
        <p:spPr>
          <a:xfrm flipV="1">
            <a:off x="5997752" y="1856489"/>
            <a:ext cx="382439" cy="553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Metin kutusu 48"/>
          <p:cNvSpPr txBox="1"/>
          <p:nvPr/>
        </p:nvSpPr>
        <p:spPr>
          <a:xfrm>
            <a:off x="5546896" y="2705979"/>
            <a:ext cx="345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rPr>
              <a:t>Sınava Girmeyen Adaylar İçin Bu Alan Kodlanacak</a:t>
            </a:r>
            <a:endParaRPr lang="tr-TR" sz="1200" b="1" dirty="0">
              <a:solidFill>
                <a:srgbClr val="4F81BD">
                  <a:lumMod val="50000"/>
                </a:srgbClr>
              </a:solidFill>
              <a:latin typeface="Calibri"/>
              <a:cs typeface="+mn-cs"/>
            </a:endParaRPr>
          </a:p>
        </p:txBody>
      </p:sp>
      <p:cxnSp>
        <p:nvCxnSpPr>
          <p:cNvPr id="50" name="Düz Ok Bağlayıcısı 49"/>
          <p:cNvCxnSpPr/>
          <p:nvPr/>
        </p:nvCxnSpPr>
        <p:spPr>
          <a:xfrm flipH="1" flipV="1">
            <a:off x="7471139" y="1996616"/>
            <a:ext cx="153024" cy="759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837589" y="4755450"/>
            <a:ext cx="280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8064A2">
                    <a:lumMod val="50000"/>
                  </a:srgbClr>
                </a:solidFill>
                <a:latin typeface="Calibri"/>
                <a:cs typeface="+mn-cs"/>
              </a:rPr>
              <a:t>Sınıf Düzenine Göre Oturma Planı.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8064A2">
                    <a:lumMod val="50000"/>
                  </a:srgbClr>
                </a:solidFill>
                <a:latin typeface="Calibri"/>
                <a:cs typeface="+mn-cs"/>
              </a:rPr>
              <a:t>Öğrencinin Sıra Numarası Bu Kutucuklara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8064A2">
                    <a:lumMod val="50000"/>
                  </a:srgbClr>
                </a:solidFill>
                <a:latin typeface="Calibri"/>
                <a:cs typeface="+mn-cs"/>
              </a:rPr>
              <a:t>Yazılacak.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 b="1" dirty="0">
              <a:solidFill>
                <a:srgbClr val="8064A2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4656310" y="5337264"/>
            <a:ext cx="358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+mn-cs"/>
              </a:rPr>
              <a:t>Sınav anında yaşanan sorunlar bu alanda belirtilecek.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1200" b="1" dirty="0">
              <a:solidFill>
                <a:srgbClr val="F79646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495942" y="6520259"/>
            <a:ext cx="416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C00000"/>
                </a:solidFill>
                <a:latin typeface="Calibri"/>
                <a:cs typeface="+mn-cs"/>
              </a:rPr>
              <a:t>Salon Başkanı ve Gözcü Kendi Alanlarını Doldurup İmzalayacak</a:t>
            </a:r>
            <a:endParaRPr lang="tr-TR" sz="1200" b="1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57433" y="332656"/>
            <a:ext cx="5970751" cy="183117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300192" y="116632"/>
            <a:ext cx="2586107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395536" y="2163835"/>
            <a:ext cx="1872208" cy="302433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4572000" y="4077072"/>
            <a:ext cx="4314299" cy="125511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95537" y="5411702"/>
            <a:ext cx="2520280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979032" y="5367078"/>
            <a:ext cx="5833757" cy="144629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37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2123728" y="1844824"/>
            <a:ext cx="4896544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8676456" y="404664"/>
            <a:ext cx="216024" cy="4680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884368" y="2924944"/>
            <a:ext cx="792088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4139952" y="2060848"/>
            <a:ext cx="4536504" cy="216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5148064" y="404664"/>
            <a:ext cx="96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Calibri"/>
                <a:cs typeface="+mn-cs"/>
              </a:rPr>
              <a:t>Öğrenci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Calibri"/>
                <a:cs typeface="+mn-cs"/>
              </a:rPr>
              <a:t>Resmi</a:t>
            </a:r>
            <a:endParaRPr lang="tr-TR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907704" y="3140968"/>
            <a:ext cx="191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4C6C55"/>
                </a:solidFill>
                <a:latin typeface="Calibri"/>
                <a:cs typeface="+mn-cs"/>
              </a:rPr>
              <a:t>Kitapçık Türü Alanı</a:t>
            </a:r>
            <a:endParaRPr lang="tr-TR" dirty="0">
              <a:solidFill>
                <a:srgbClr val="4C6C55"/>
              </a:solidFill>
              <a:latin typeface="Calibri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907704" y="3789040"/>
            <a:ext cx="17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99555A"/>
                </a:solidFill>
                <a:latin typeface="Calibri"/>
                <a:cs typeface="+mn-cs"/>
              </a:rPr>
              <a:t>Cevaplama Alanı</a:t>
            </a:r>
            <a:endParaRPr lang="tr-TR" dirty="0">
              <a:solidFill>
                <a:srgbClr val="99555A"/>
              </a:solidFill>
              <a:latin typeface="Calibri"/>
              <a:cs typeface="+mn-cs"/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1619672" y="378904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435213" y="4907775"/>
            <a:ext cx="23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+mn-cs"/>
              </a:rPr>
              <a:t>Öğrenci Sınava Girmedi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+mn-cs"/>
              </a:rPr>
              <a:t>Alanı</a:t>
            </a:r>
            <a:endParaRPr lang="tr-TR" dirty="0">
              <a:solidFill>
                <a:srgbClr val="F79646">
                  <a:lumMod val="50000"/>
                </a:srgbClr>
              </a:solidFill>
              <a:latin typeface="Calibri"/>
              <a:cs typeface="+mn-cs"/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2123728" y="5230941"/>
            <a:ext cx="0" cy="64633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Sonrası İşlemlerde Karşılaşılan Sorunlar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white"/>
                </a:solidFill>
              </a:rPr>
              <a:pPr/>
              <a:t>38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971600" y="1052736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Kutuların kurallara uygun kilitlenmediği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Kutunun dışında gelen cevap kağıtları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Kutu dışında gelen tutanaklar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Merkeze hiç dönmeyen sınav evrakı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Salon Yoklama Listeleri</a:t>
            </a:r>
          </a:p>
          <a:p>
            <a:pPr lvl="1" algn="just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</a:rPr>
              <a:t>Bina Sınav Sorumlusu Poşet Teslim Tutanak Formu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</a:pPr>
            <a:r>
              <a:rPr lang="tr-TR" sz="1800" dirty="0" smtClean="0">
                <a:solidFill>
                  <a:prstClr val="black"/>
                </a:solidFill>
              </a:rPr>
              <a:t>Hatalı kapatılmış güvenlik poşetleri</a:t>
            </a:r>
          </a:p>
        </p:txBody>
      </p:sp>
    </p:spTree>
    <p:extLst>
      <p:ext uri="{BB962C8B-B14F-4D97-AF65-F5344CB8AC3E}">
        <p14:creationId xmlns:p14="http://schemas.microsoft.com/office/powerpoint/2010/main" val="837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Teşekkürler...</a:t>
            </a:r>
            <a:r>
              <a:rPr lang="tr-TR" altLang="tr-TR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795497" y="2492896"/>
            <a:ext cx="4307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METİN ERMİŞ</a:t>
            </a:r>
          </a:p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İL MİLLİ EĞİTİM ŞUBE MÜDÜRÜ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tr-TR" altLang="tr-TR" sz="2000" b="1" dirty="0" smtClean="0">
              <a:latin typeface="Arial "/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tr-TR" altLang="tr-TR" sz="2400" dirty="0" smtClean="0">
              <a:latin typeface="Arial 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tr-TR" altLang="tr-TR" sz="2400" dirty="0" smtClean="0">
              <a:latin typeface="Arial 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tr-TR" altLang="tr-TR" sz="2400" dirty="0" smtClean="0">
              <a:latin typeface="Arial 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tr-TR" altLang="tr-TR" sz="2400" b="1" dirty="0" smtClean="0"/>
              <a:t>	</a:t>
            </a:r>
            <a:endParaRPr lang="tr-TR" altLang="tr-TR" sz="2400" b="1" dirty="0" smtClean="0">
              <a:latin typeface="Arial "/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tr-TR" altLang="tr-TR" sz="2400" b="1" dirty="0" smtClean="0">
              <a:latin typeface="Arial "/>
              <a:ea typeface="ＭＳ Ｐゴシック" panose="020B0600070205080204" pitchFamily="34" charset="-128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7672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41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</a:t>
            </a:fld>
            <a:endParaRPr lang="tr-TR" alt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" y="2302802"/>
            <a:ext cx="9036495" cy="343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294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6</a:t>
            </a:fld>
            <a:endParaRPr lang="tr-TR" alt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700808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	</a:t>
            </a:r>
            <a:r>
              <a:rPr lang="tr-TR" sz="2000" dirty="0" smtClean="0"/>
              <a:t>.Ortaokulların </a:t>
            </a:r>
            <a:r>
              <a:rPr lang="tr-TR" sz="2000" dirty="0"/>
              <a:t>8’inci sınıflarında Türkçe, matematik, fen ve teknoloji, din kültürü ve </a:t>
            </a:r>
            <a:r>
              <a:rPr lang="tr-TR" sz="2000" dirty="0" smtClean="0"/>
              <a:t>ahlak bilgisi</a:t>
            </a:r>
            <a:r>
              <a:rPr lang="tr-TR" sz="2000" dirty="0"/>
              <a:t>, T.C. inkılâp tarihi ve Atatürkçülük, yabancı dil dersleri için dönemsel olarak </a:t>
            </a:r>
            <a:r>
              <a:rPr lang="tr-TR" sz="2000" dirty="0" smtClean="0"/>
              <a:t>yapılan sınavlardan</a:t>
            </a:r>
            <a:r>
              <a:rPr lang="tr-TR" sz="2000" dirty="0"/>
              <a:t>, iki yazılısı olan derslerden birincisi, üç yazılısı olan derslerden ikincisi olmak </a:t>
            </a:r>
            <a:r>
              <a:rPr lang="tr-TR" sz="2000" dirty="0" smtClean="0"/>
              <a:t>üzere, Ölçme</a:t>
            </a:r>
            <a:r>
              <a:rPr lang="tr-TR" sz="2000" dirty="0"/>
              <a:t>, Değerlendirme ve Sınav </a:t>
            </a:r>
            <a:r>
              <a:rPr lang="tr-TR" sz="2000" dirty="0" smtClean="0"/>
              <a:t>Hizmetleri Genel </a:t>
            </a:r>
            <a:r>
              <a:rPr lang="tr-TR" sz="2000" dirty="0"/>
              <a:t>Müdürlüğünce her dönem ortak </a:t>
            </a:r>
            <a:r>
              <a:rPr lang="tr-TR" sz="2000" dirty="0" smtClean="0"/>
              <a:t>sınavlar yapılacaktır.</a:t>
            </a:r>
          </a:p>
          <a:p>
            <a:pPr algn="just"/>
            <a:r>
              <a:rPr lang="tr-TR" sz="2000" i="1" dirty="0"/>
              <a:t>	</a:t>
            </a:r>
            <a:r>
              <a:rPr lang="tr-TR" sz="2000" i="1" dirty="0" smtClean="0"/>
              <a:t>.</a:t>
            </a:r>
            <a:r>
              <a:rPr lang="tr-TR" sz="2000" dirty="0" smtClean="0"/>
              <a:t>Ortak </a:t>
            </a:r>
            <a:r>
              <a:rPr lang="tr-TR" sz="2000" dirty="0"/>
              <a:t>sınavlarda alınan puanlar ilgili dersin birinci veya ikinci yazılı puanı olarak </a:t>
            </a:r>
            <a:r>
              <a:rPr lang="tr-TR" sz="2000" dirty="0" smtClean="0"/>
              <a:t>e-Okul Sistemine </a:t>
            </a:r>
            <a:r>
              <a:rPr lang="tr-TR" sz="2000" dirty="0"/>
              <a:t>girilecek ve yıl sonu başarı puanı hesaplamasına dâhil edilecektir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i="1" dirty="0" smtClean="0"/>
              <a:t>	.</a:t>
            </a:r>
            <a:r>
              <a:rPr lang="tr-TR" sz="2000" dirty="0"/>
              <a:t> Ortak sınavlar, ülke genelinde olağanüstü haller ve özel durumlar dışında </a:t>
            </a:r>
            <a:r>
              <a:rPr lang="tr-TR" sz="2000" dirty="0" smtClean="0"/>
              <a:t>öğrencilerin öğrenim </a:t>
            </a:r>
            <a:r>
              <a:rPr lang="tr-TR" sz="2000" dirty="0"/>
              <a:t>gördükleri okullarla, yurt dışında; KKTC ve Bakanlığımıza bağlı okulların </a:t>
            </a:r>
            <a:r>
              <a:rPr lang="tr-TR" sz="2000" dirty="0" smtClean="0"/>
              <a:t>bulunduğu, sınav </a:t>
            </a:r>
            <a:r>
              <a:rPr lang="tr-TR" sz="2000" dirty="0"/>
              <a:t>yapılması uygun görülen merkezlerde Türkiye saatiyle 09.00, 10.10, 11.20’de başlayacak </a:t>
            </a:r>
            <a:r>
              <a:rPr lang="tr-TR" sz="2000" dirty="0" smtClean="0"/>
              <a:t>ve aynı </a:t>
            </a:r>
            <a:r>
              <a:rPr lang="tr-TR" sz="2000" dirty="0"/>
              <a:t>anda yapılacaktır</a:t>
            </a:r>
            <a:endParaRPr lang="tr-TR" sz="2000" i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923738" y="1196752"/>
            <a:ext cx="302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/>
              <a:t>GENEL AÇIKLAMALAR</a:t>
            </a: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581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7504" y="1124744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.</a:t>
            </a:r>
            <a:r>
              <a:rPr lang="tr-TR" sz="2000" dirty="0" smtClean="0"/>
              <a:t>Ortak </a:t>
            </a:r>
            <a:r>
              <a:rPr lang="tr-TR" sz="2000" dirty="0"/>
              <a:t>sınavlar, sınav takviminde belirtilen tarihlerde, her sınav günü yapılacak olan üç </a:t>
            </a:r>
            <a:r>
              <a:rPr lang="tr-TR" sz="2000" dirty="0" smtClean="0"/>
              <a:t>ders yazılısı </a:t>
            </a:r>
            <a:r>
              <a:rPr lang="tr-TR" sz="2000" dirty="0"/>
              <a:t>bir oturum olmak üzere, iki günde iki oturum hâlinde </a:t>
            </a:r>
            <a:r>
              <a:rPr lang="tr-TR" sz="2000" dirty="0" smtClean="0"/>
              <a:t>yapılacaktır. </a:t>
            </a:r>
            <a:r>
              <a:rPr lang="tr-TR" sz="2000" b="1" dirty="0" smtClean="0"/>
              <a:t>Sınav yapılacak okullarda </a:t>
            </a:r>
            <a:r>
              <a:rPr lang="tr-TR" sz="2000" b="1" dirty="0"/>
              <a:t>sınav günleri ders </a:t>
            </a:r>
            <a:r>
              <a:rPr lang="tr-TR" sz="2000" b="1" dirty="0" smtClean="0"/>
              <a:t>yapılmayacaktır.</a:t>
            </a:r>
          </a:p>
          <a:p>
            <a:pPr algn="just"/>
            <a:r>
              <a:rPr lang="tr-TR" sz="2000" b="1" dirty="0"/>
              <a:t>	</a:t>
            </a:r>
            <a:r>
              <a:rPr lang="tr-TR" sz="2000" b="1" dirty="0" smtClean="0"/>
              <a:t>.Öğrenciler </a:t>
            </a:r>
            <a:r>
              <a:rPr lang="tr-TR" sz="2000" b="1" dirty="0"/>
              <a:t>olağanüstü haller ve özel durumlar dışında kendi okullarında, </a:t>
            </a:r>
            <a:r>
              <a:rPr lang="tr-TR" sz="2000" b="1" dirty="0" smtClean="0"/>
              <a:t>önceden belirlenen </a:t>
            </a:r>
            <a:r>
              <a:rPr lang="tr-TR" sz="2000" b="1" dirty="0"/>
              <a:t>sınıflarda sınava </a:t>
            </a:r>
            <a:r>
              <a:rPr lang="tr-TR" sz="2000" b="1" dirty="0" smtClean="0"/>
              <a:t>alınacaklardır.</a:t>
            </a:r>
          </a:p>
          <a:p>
            <a:pPr algn="just"/>
            <a:r>
              <a:rPr lang="tr-TR" sz="2000" b="1" dirty="0"/>
              <a:t>	</a:t>
            </a:r>
            <a:r>
              <a:rPr lang="tr-TR" sz="2000" b="1" dirty="0" smtClean="0"/>
              <a:t>.</a:t>
            </a:r>
            <a:r>
              <a:rPr lang="tr-TR" sz="2000" dirty="0" smtClean="0"/>
              <a:t>Ortak </a:t>
            </a:r>
            <a:r>
              <a:rPr lang="tr-TR" sz="2000" dirty="0"/>
              <a:t>sınavlarda her ders için çoktan seçmeli 20 soru sorulacak, değerlendirmede </a:t>
            </a:r>
            <a:r>
              <a:rPr lang="tr-TR" sz="2000" b="1" dirty="0" smtClean="0"/>
              <a:t>yanlış cevap </a:t>
            </a:r>
            <a:r>
              <a:rPr lang="tr-TR" sz="2000" b="1" dirty="0"/>
              <a:t>sayısı doğru cevap sayısını etkilemeyecektir</a:t>
            </a:r>
            <a:r>
              <a:rPr lang="tr-TR" sz="2000" dirty="0"/>
              <a:t>. Ortak sınavlarda A, B, C ve D </a:t>
            </a:r>
            <a:r>
              <a:rPr lang="tr-TR" sz="2000" dirty="0" smtClean="0"/>
              <a:t>kitapçığı olmak </a:t>
            </a:r>
            <a:r>
              <a:rPr lang="tr-TR" sz="2000" dirty="0"/>
              <a:t>üzere dört çeşit kitapçık verilecektir. Sınav süresi her ders için 40 dakika olacaktır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dirty="0"/>
              <a:t>	</a:t>
            </a:r>
            <a:r>
              <a:rPr lang="tr-TR" sz="2000" dirty="0" smtClean="0"/>
              <a:t>.Ortak </a:t>
            </a:r>
            <a:r>
              <a:rPr lang="tr-TR" sz="2000" dirty="0"/>
              <a:t>sınavlara katılamayan ve yedek salonda sınava giren öğrencilerin bilgileri her ders </a:t>
            </a:r>
            <a:r>
              <a:rPr lang="tr-TR" sz="2000" dirty="0" smtClean="0"/>
              <a:t>için ayrı </a:t>
            </a:r>
            <a:r>
              <a:rPr lang="tr-TR" sz="2000" dirty="0"/>
              <a:t>ayrı olmak üzere okul müdürlüğü tarafından sınav günü bitiminde e-Okul </a:t>
            </a:r>
            <a:r>
              <a:rPr lang="tr-TR" sz="2000" dirty="0" smtClean="0"/>
              <a:t>Sistemine işlenecektir.</a:t>
            </a:r>
          </a:p>
          <a:p>
            <a:pPr algn="just"/>
            <a:r>
              <a:rPr lang="tr-TR" sz="2000" dirty="0" smtClean="0"/>
              <a:t>	.Mazeret </a:t>
            </a:r>
            <a:r>
              <a:rPr lang="tr-TR" sz="2000" dirty="0"/>
              <a:t>sınavına katılması </a:t>
            </a:r>
            <a:r>
              <a:rPr lang="tr-TR" sz="2000"/>
              <a:t>uygun </a:t>
            </a:r>
            <a:r>
              <a:rPr lang="tr-TR" sz="2000" smtClean="0"/>
              <a:t>görülen öğrencilerin </a:t>
            </a:r>
            <a:r>
              <a:rPr lang="tr-TR" sz="2000" dirty="0"/>
              <a:t>bilgileri, okul müdürlüklerince e-Okul Sistemine sınavlar tamamlandıktan sonra </a:t>
            </a:r>
            <a:r>
              <a:rPr lang="tr-TR" sz="2000" dirty="0" smtClean="0"/>
              <a:t>5(beş</a:t>
            </a:r>
            <a:r>
              <a:rPr lang="tr-TR" sz="2000" dirty="0"/>
              <a:t>) gün içerisinde giriş yapılacaktır. Mazereti okul müdürlüğünce uygun görülen öğrenciler </a:t>
            </a:r>
            <a:r>
              <a:rPr lang="tr-TR" sz="2000" dirty="0" smtClean="0"/>
              <a:t>için Bakanlıkça </a:t>
            </a:r>
            <a:r>
              <a:rPr lang="tr-TR" sz="2000" dirty="0"/>
              <a:t>belirlenen tarih ve merkezlerde mazeret sınavı yapılacaktır.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24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txBody>
          <a:bodyPr/>
          <a:lstStyle/>
          <a:p>
            <a:pPr algn="just"/>
            <a:r>
              <a:rPr lang="tr-TR" sz="2000" dirty="0"/>
              <a:t>Geçerli mazereti olmadan ortak sınav/sınavlara katılmayan öğrencilerin, o derse ait </a:t>
            </a:r>
            <a:r>
              <a:rPr lang="tr-TR" sz="2000" dirty="0" smtClean="0"/>
              <a:t>sınav puanı </a:t>
            </a:r>
            <a:r>
              <a:rPr lang="tr-TR" sz="2000" dirty="0"/>
              <a:t>0 (sıfır) olarak değerlendirilecek, e-Okul Sisteminde ortak sınav sonuç hanesinde (G) </a:t>
            </a:r>
            <a:r>
              <a:rPr lang="tr-TR" sz="2000" dirty="0" smtClean="0"/>
              <a:t>olarak gösterilecek </a:t>
            </a:r>
            <a:r>
              <a:rPr lang="tr-TR" sz="2000" dirty="0"/>
              <a:t>ve ortalamaya dahil edilecektir. Veli, öğrencisinin ortak sınava katılamama </a:t>
            </a:r>
            <a:r>
              <a:rPr lang="tr-TR" sz="2000" dirty="0" smtClean="0"/>
              <a:t>sebebini, en </a:t>
            </a:r>
            <a:r>
              <a:rPr lang="tr-TR" sz="2000" dirty="0"/>
              <a:t>geç sınavın tamamlandığı tarihten itibaren 5 (beş) iş günü içinde okul yönetimine yazılı </a:t>
            </a:r>
            <a:r>
              <a:rPr lang="tr-TR" sz="2000" dirty="0" smtClean="0"/>
              <a:t>olarak bildirecektir.</a:t>
            </a:r>
          </a:p>
          <a:p>
            <a:pPr algn="just"/>
            <a:r>
              <a:rPr lang="tr-TR" sz="2000" dirty="0"/>
              <a:t>Sınavlarda öğretmenler, kendi okulları dışında farklı bir okulda görevlendirilecek </a:t>
            </a:r>
            <a:r>
              <a:rPr lang="tr-TR" sz="2000" dirty="0" smtClean="0"/>
              <a:t>olup, ihtiyaç </a:t>
            </a:r>
            <a:r>
              <a:rPr lang="tr-TR" sz="2000" dirty="0"/>
              <a:t>duyulması hâlinde Bakanlıkça gerekli tedbirler alınacaktır</a:t>
            </a:r>
            <a:r>
              <a:rPr lang="tr-TR" sz="2000" dirty="0" smtClean="0"/>
              <a:t>.</a:t>
            </a:r>
          </a:p>
          <a:p>
            <a:r>
              <a:rPr lang="tr-TR" sz="2000" dirty="0"/>
              <a:t>Parasız yatılılık ve bursluluk hakkından yararlanmak isteyen 8’inci sınıf öğrencileri </a:t>
            </a:r>
            <a:r>
              <a:rPr lang="tr-TR" sz="2000" dirty="0" smtClean="0"/>
              <a:t>ayrıca </a:t>
            </a:r>
            <a:r>
              <a:rPr lang="tr-TR" sz="2000" dirty="0" err="1" smtClean="0"/>
              <a:t>PYBS’ye</a:t>
            </a:r>
            <a:r>
              <a:rPr lang="tr-TR" sz="2000" dirty="0" smtClean="0"/>
              <a:t> </a:t>
            </a:r>
            <a:r>
              <a:rPr lang="tr-TR" sz="2000" dirty="0"/>
              <a:t>girmeyecek, PYBS kılavuzuna göre başvuru yapmak şartıyla AOSP, PYBS </a:t>
            </a:r>
            <a:r>
              <a:rPr lang="tr-TR" sz="2000" dirty="0" smtClean="0"/>
              <a:t>yerleştirme puanı </a:t>
            </a:r>
            <a:r>
              <a:rPr lang="tr-TR" sz="2000" dirty="0"/>
              <a:t>olarak </a:t>
            </a:r>
            <a:r>
              <a:rPr lang="tr-TR" sz="2000" dirty="0" smtClean="0"/>
              <a:t>değerlen dirilecektir.</a:t>
            </a:r>
          </a:p>
          <a:p>
            <a:endParaRPr lang="en-US" alt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936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9</a:t>
            </a:fld>
            <a:endParaRPr lang="tr-TR" altLang="tr-T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8304" y="1772816"/>
            <a:ext cx="86598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87624" y="1484784"/>
            <a:ext cx="3389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SINAVA GİRME ŞARTLARI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83568" y="227687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.2015-2016 Öğretim yılında örgün ortaokullarının 8. sınıfında öğrenim görüyor olmak.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.Örgün ortaöğretim kurumuna kayıt olma şartını taşıyan ve açık öğretim ortaokulunun 8. sınıfında öğrenimine devam ediyor olmak.</a:t>
            </a:r>
          </a:p>
          <a:p>
            <a:pPr algn="just"/>
            <a:r>
              <a:rPr lang="tr-TR" dirty="0"/>
              <a:t>	</a:t>
            </a:r>
            <a:r>
              <a:rPr lang="tr-TR" dirty="0" smtClean="0"/>
              <a:t>.2015-2016 Eğitim Öğretim yılında yurt dışında Bakanlığımıza bağlı okulların 8. sınıfında öğrenim görüyor olmak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043608" y="13508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 İL MİLLİ  EĞİTİM MÜDÜRLÜĞÜ ÖLÇME DEĞERLENDİRME VE</a:t>
            </a:r>
          </a:p>
          <a:p>
            <a:pPr algn="ctr"/>
            <a:r>
              <a:rPr lang="tr-TR" altLang="tr-TR" sz="1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BİRİMİ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225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</TotalTime>
  <Words>1591</Words>
  <Application>Microsoft Office PowerPoint</Application>
  <PresentationFormat>Ekran Gösterisi (4:3)</PresentationFormat>
  <Paragraphs>328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Ofis Teması</vt:lpstr>
      <vt:lpstr>1_Ofis Teması</vt:lpstr>
      <vt:lpstr>2_Ofis Teması</vt:lpstr>
      <vt:lpstr>3_Ofis Teması</vt:lpstr>
      <vt:lpstr>4_Ofis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BİNA SINAV KOMİSYONU GÖREVLERİ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Tutanaklar</vt:lpstr>
      <vt:lpstr>Salon Yoklama Listesi – Oturum Tablosu ve Tutanak </vt:lpstr>
      <vt:lpstr>PowerPoint Sunusu</vt:lpstr>
      <vt:lpstr>PowerPoint Sunusu</vt:lpstr>
      <vt:lpstr>PowerPoint Sunusu</vt:lpstr>
      <vt:lpstr>PowerPoint Sunusu</vt:lpstr>
      <vt:lpstr>Sınav Sonrası İşlemlerde Karşılaşılan Sorunlar</vt:lpstr>
      <vt:lpstr>Dinlediğiniz İçin Teşekkürler...?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METIN</cp:lastModifiedBy>
  <cp:revision>736</cp:revision>
  <dcterms:created xsi:type="dcterms:W3CDTF">2011-10-11T08:25:07Z</dcterms:created>
  <dcterms:modified xsi:type="dcterms:W3CDTF">2015-11-16T07:34:26Z</dcterms:modified>
</cp:coreProperties>
</file>